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charts/colors6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charts/style9.xml" ContentType="application/vnd.ms-office.chartstyle+xml"/>
  <Override PartName="/ppt/charts/style7.xml" ContentType="application/vnd.ms-office.chartstyle+xml"/>
  <Override PartName="/ppt/charts/colors10.xml" ContentType="application/vnd.ms-office.chartcolorstyle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colors9.xml" ContentType="application/vnd.ms-office.chartcolorstyl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olors7.xml" ContentType="application/vnd.ms-office.chartcolor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charts/colors5.xml" ContentType="application/vnd.ms-office.chartcolorstyle+xml"/>
  <Override PartName="/ppt/charts/style10.xml" ContentType="application/vnd.ms-office.chart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style8.xml" ContentType="application/vnd.ms-office.chartstyle+xml"/>
  <Override PartName="/ppt/charts/chart4.xml" ContentType="application/vnd.openxmlformats-officedocument.drawingml.chart+xml"/>
  <Override PartName="/ppt/charts/style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84" r:id="rId4"/>
    <p:sldId id="261" r:id="rId5"/>
    <p:sldId id="263" r:id="rId6"/>
    <p:sldId id="292" r:id="rId7"/>
    <p:sldId id="266" r:id="rId8"/>
    <p:sldId id="265" r:id="rId9"/>
    <p:sldId id="262" r:id="rId10"/>
    <p:sldId id="271" r:id="rId11"/>
    <p:sldId id="269" r:id="rId12"/>
    <p:sldId id="274" r:id="rId13"/>
    <p:sldId id="286" r:id="rId14"/>
    <p:sldId id="287" r:id="rId15"/>
    <p:sldId id="288" r:id="rId16"/>
    <p:sldId id="289" r:id="rId17"/>
    <p:sldId id="290" r:id="rId18"/>
    <p:sldId id="260" r:id="rId19"/>
    <p:sldId id="277" r:id="rId20"/>
    <p:sldId id="278" r:id="rId21"/>
    <p:sldId id="281" r:id="rId22"/>
    <p:sldId id="280" r:id="rId23"/>
    <p:sldId id="285" r:id="rId24"/>
    <p:sldId id="282" r:id="rId25"/>
  </p:sldIdLst>
  <p:sldSz cx="13523913" cy="8120063"/>
  <p:notesSz cx="6761163" cy="9942513"/>
  <p:defaultTextStyle>
    <a:defPPr>
      <a:defRPr lang="en-US"/>
    </a:defPPr>
    <a:lvl1pPr marL="0" algn="l" defTabSz="103885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9425" algn="l" defTabSz="103885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8850" algn="l" defTabSz="103885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58275" algn="l" defTabSz="103885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77700" algn="l" defTabSz="103885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97125" algn="l" defTabSz="103885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116550" algn="l" defTabSz="103885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35974" algn="l" defTabSz="103885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55399" algn="l" defTabSz="103885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3300"/>
    <a:srgbClr val="C61033"/>
    <a:srgbClr val="FD03CD"/>
    <a:srgbClr val="FFD9F8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-960" y="-96"/>
      </p:cViewPr>
      <p:guideLst>
        <p:guide orient="horz" pos="2558"/>
        <p:guide pos="42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manish\Downloads\Hb%20data_Odisha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C:\Users\user\Desktop\Work@APPI\AGI\TRS\Anaemia%20Screening\Results\Result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manish\Google%20Drive\(iDocs)-India-Documents\Kumar%20Manish\TA%20Proposals%20&amp;%20LOE\2017\Youth%20TA-2017\Rahul%20Final%20Report\AHD%20Oct_Dec'2017_Data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manish\Downloads\Hb%20data_Odish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manish\Downloads\Hb%20data_Odisha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manish\Downloads\Hb%20data_Odisha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user\Desktop\Work@APPI\AGI\TRS\Anaemia%20Screening\Results\Result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C:\Users\user\Desktop\Work@APPI\AGI\TRS\Anaemia%20Screening\Results\Results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C:\Users\user\Desktop\Work@APPI\AGI\TRS\Anaemia%20Screening\Results\Result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C:\Users\user\Desktop\Work@APPI\AGI\TRS\Anaemia%20Screening\Results\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5E6-452C-963C-D2682083F086}"/>
              </c:ext>
            </c:extLst>
          </c:dPt>
          <c:dPt>
            <c:idx val="1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5E6-452C-963C-D2682083F086}"/>
              </c:ext>
            </c:extLst>
          </c:dPt>
          <c:dPt>
            <c:idx val="2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5E6-452C-963C-D2682083F086}"/>
              </c:ext>
            </c:extLst>
          </c:dPt>
          <c:dPt>
            <c:idx val="3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5E6-452C-963C-D2682083F086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17,466</a:t>
                    </a:r>
                    <a:endParaRPr lang="en-US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5E6-452C-963C-D2682083F08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18,679</a:t>
                    </a:r>
                    <a:endParaRPr lang="en-US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5E6-452C-963C-D2682083F08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38,750</a:t>
                    </a:r>
                    <a:endParaRPr lang="en-US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5E6-452C-963C-D2682083F086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2,612</a:t>
                    </a:r>
                    <a:endParaRPr lang="en-US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5E6-452C-963C-D2682083F0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'[Hb data_Odisha.xlsx]Sheet4'!$A$3:$A$6</c:f>
              <c:strCache>
                <c:ptCount val="4"/>
                <c:pt idx="0">
                  <c:v>No Anaemia</c:v>
                </c:pt>
                <c:pt idx="1">
                  <c:v>Mild</c:v>
                </c:pt>
                <c:pt idx="2">
                  <c:v>Moderate</c:v>
                </c:pt>
                <c:pt idx="3">
                  <c:v>Severe</c:v>
                </c:pt>
              </c:strCache>
            </c:strRef>
          </c:cat>
          <c:val>
            <c:numRef>
              <c:f>'[Hb data_Odisha.xlsx]Sheet4'!$B$3:$B$6</c:f>
              <c:numCache>
                <c:formatCode>General</c:formatCode>
                <c:ptCount val="4"/>
                <c:pt idx="0">
                  <c:v>17466</c:v>
                </c:pt>
                <c:pt idx="1">
                  <c:v>18679</c:v>
                </c:pt>
                <c:pt idx="2">
                  <c:v>38750</c:v>
                </c:pt>
                <c:pt idx="3">
                  <c:v>2612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5E6-452C-963C-D2682083F086}"/>
            </c:ext>
          </c:extLst>
        </c:ser>
        <c:dLbls>
          <c:showVal val="1"/>
        </c:dLbls>
        <c:gapWidth val="124"/>
        <c:overlap val="-20"/>
        <c:axId val="65046400"/>
        <c:axId val="65047936"/>
      </c:barChart>
      <c:catAx>
        <c:axId val="650464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047936"/>
        <c:crosses val="autoZero"/>
        <c:auto val="1"/>
        <c:lblAlgn val="ctr"/>
        <c:lblOffset val="100"/>
      </c:catAx>
      <c:valAx>
        <c:axId val="650479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046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600" b="1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title>
      <c:layout>
        <c:manualLayout>
          <c:xMode val="edge"/>
          <c:yMode val="edge"/>
          <c:x val="0.41787936912384915"/>
          <c:y val="9.2592592592592622E-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/>
      <c:pieChart>
        <c:varyColors val="1"/>
        <c:ser>
          <c:idx val="0"/>
          <c:order val="0"/>
          <c:tx>
            <c:strRef>
              <c:f>Sheet1!$F$1</c:f>
              <c:strCache>
                <c:ptCount val="1"/>
                <c:pt idx="0">
                  <c:v>Gajapati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rgbClr val="00B050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565-4EED-91B0-660D9459B6D6}"/>
              </c:ext>
            </c:extLst>
          </c:dPt>
          <c:dPt>
            <c:idx val="1"/>
            <c:spPr>
              <a:solidFill>
                <a:srgbClr val="FFC000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565-4EED-91B0-660D9459B6D6}"/>
              </c:ext>
            </c:extLst>
          </c:dPt>
          <c:dPt>
            <c:idx val="2"/>
            <c:spPr>
              <a:solidFill>
                <a:srgbClr val="0070C0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565-4EED-91B0-660D9459B6D6}"/>
              </c:ext>
            </c:extLst>
          </c:dPt>
          <c:dPt>
            <c:idx val="3"/>
            <c:spPr>
              <a:solidFill>
                <a:srgbClr val="FF0000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565-4EED-91B0-660D9459B6D6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No Anaemia</c:v>
                </c:pt>
                <c:pt idx="1">
                  <c:v>Mild Anaemia</c:v>
                </c:pt>
                <c:pt idx="2">
                  <c:v>Moderate Anaemia</c:v>
                </c:pt>
                <c:pt idx="3">
                  <c:v>Severe Anaemia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14.48</c:v>
                </c:pt>
                <c:pt idx="1">
                  <c:v>20.85</c:v>
                </c:pt>
                <c:pt idx="2">
                  <c:v>61.01</c:v>
                </c:pt>
                <c:pt idx="3">
                  <c:v>3.66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565-4EED-91B0-660D9459B6D6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F84-46DB-BEF6-254B416A386A}"/>
              </c:ext>
            </c:extLst>
          </c:dPt>
          <c:dPt>
            <c:idx val="1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F84-46DB-BEF6-254B416A386A}"/>
              </c:ext>
            </c:extLst>
          </c:dPt>
          <c:dPt>
            <c:idx val="2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F84-46DB-BEF6-254B416A386A}"/>
              </c:ext>
            </c:extLst>
          </c:dPt>
          <c:dPt>
            <c:idx val="3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F84-46DB-BEF6-254B416A38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Sheet1!$B$11:$B$14</c:f>
              <c:strCache>
                <c:ptCount val="4"/>
                <c:pt idx="0">
                  <c:v>No Anaemia</c:v>
                </c:pt>
                <c:pt idx="1">
                  <c:v>Mild </c:v>
                </c:pt>
                <c:pt idx="2">
                  <c:v>Moderate </c:v>
                </c:pt>
                <c:pt idx="3">
                  <c:v>Severe</c:v>
                </c:pt>
              </c:strCache>
            </c:strRef>
          </c:cat>
          <c:val>
            <c:numRef>
              <c:f>Sheet1!$C$11:$C$14</c:f>
              <c:numCache>
                <c:formatCode>General</c:formatCode>
                <c:ptCount val="4"/>
                <c:pt idx="0">
                  <c:v>366</c:v>
                </c:pt>
                <c:pt idx="1">
                  <c:v>1193</c:v>
                </c:pt>
                <c:pt idx="2">
                  <c:v>2090</c:v>
                </c:pt>
                <c:pt idx="3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F84-46DB-BEF6-254B416A386A}"/>
            </c:ext>
          </c:extLst>
        </c:ser>
        <c:dLbls>
          <c:showVal val="1"/>
        </c:dLbls>
        <c:gapWidth val="82"/>
        <c:overlap val="-27"/>
        <c:axId val="44148992"/>
        <c:axId val="44167168"/>
      </c:barChart>
      <c:catAx>
        <c:axId val="441489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167168"/>
        <c:crosses val="autoZero"/>
        <c:auto val="1"/>
        <c:lblAlgn val="ctr"/>
        <c:lblOffset val="100"/>
      </c:catAx>
      <c:valAx>
        <c:axId val="441671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148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title>
      <c:layout>
        <c:manualLayout>
          <c:xMode val="edge"/>
          <c:yMode val="edge"/>
          <c:x val="0.45341175081056301"/>
          <c:y val="3.6436518570933905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0.12606296935942901"/>
          <c:y val="0.10050191204588901"/>
          <c:w val="0.8487076773987442"/>
          <c:h val="0.82187711717679712"/>
        </c:manualLayout>
      </c:layout>
      <c:barChart>
        <c:barDir val="col"/>
        <c:grouping val="clustered"/>
        <c:ser>
          <c:idx val="0"/>
          <c:order val="0"/>
          <c:tx>
            <c:strRef>
              <c:f>'[Hb data_Odisha.xlsx]Sheet1'!$H$3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CC8-48AB-B49A-2317C7E459DB}"/>
              </c:ext>
            </c:extLst>
          </c:dPt>
          <c:dPt>
            <c:idx val="1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CC8-48AB-B49A-2317C7E459DB}"/>
              </c:ext>
            </c:extLst>
          </c:dPt>
          <c:dPt>
            <c:idx val="2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CC8-48AB-B49A-2317C7E459DB}"/>
              </c:ext>
            </c:extLst>
          </c:dPt>
          <c:dPt>
            <c:idx val="3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CC8-48AB-B49A-2317C7E459DB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9,867</a:t>
                    </a:r>
                    <a:endParaRPr lang="en-US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CC8-48AB-B49A-2317C7E459DB}"/>
                </c:ext>
              </c:extLst>
            </c:dLbl>
            <c:dLbl>
              <c:idx val="1"/>
              <c:layout>
                <c:manualLayout>
                  <c:x val="2.2935775674388609E-3"/>
                  <c:y val="9.5602294455066923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7,332</a:t>
                    </a:r>
                    <a:endParaRPr lang="en-US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CC8-48AB-B49A-2317C7E459DB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13,053</a:t>
                    </a:r>
                    <a:endParaRPr lang="en-US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CC8-48AB-B49A-2317C7E459DB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30,893</a:t>
                    </a:r>
                    <a:endParaRPr lang="en-US" dirty="0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CC8-48AB-B49A-2317C7E459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'[Hb data_Odisha.xlsx]Sheet1'!$I$2:$M$2</c:f>
              <c:strCache>
                <c:ptCount val="5"/>
                <c:pt idx="0">
                  <c:v>No anaemia</c:v>
                </c:pt>
                <c:pt idx="1">
                  <c:v>Mild</c:v>
                </c:pt>
                <c:pt idx="2">
                  <c:v>Moderate</c:v>
                </c:pt>
                <c:pt idx="3">
                  <c:v>Severe</c:v>
                </c:pt>
                <c:pt idx="4">
                  <c:v>Total</c:v>
                </c:pt>
              </c:strCache>
            </c:strRef>
          </c:cat>
          <c:val>
            <c:numRef>
              <c:f>'[Hb data_Odisha.xlsx]Sheet1'!$I$3:$M$3</c:f>
              <c:numCache>
                <c:formatCode>General</c:formatCode>
                <c:ptCount val="5"/>
                <c:pt idx="0">
                  <c:v>9867</c:v>
                </c:pt>
                <c:pt idx="1">
                  <c:v>7332</c:v>
                </c:pt>
                <c:pt idx="2">
                  <c:v>13053</c:v>
                </c:pt>
                <c:pt idx="3">
                  <c:v>641</c:v>
                </c:pt>
                <c:pt idx="4">
                  <c:v>30893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CC8-48AB-B49A-2317C7E459DB}"/>
            </c:ext>
          </c:extLst>
        </c:ser>
        <c:dLbls>
          <c:showVal val="1"/>
        </c:dLbls>
        <c:gapWidth val="50"/>
        <c:overlap val="-15"/>
        <c:axId val="44373888"/>
        <c:axId val="44375424"/>
      </c:barChart>
      <c:catAx>
        <c:axId val="443738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75424"/>
        <c:crosses val="autoZero"/>
        <c:auto val="1"/>
        <c:lblAlgn val="ctr"/>
        <c:lblOffset val="100"/>
      </c:catAx>
      <c:valAx>
        <c:axId val="44375424"/>
        <c:scaling>
          <c:orientation val="minMax"/>
          <c:max val="55000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73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>
        <c:manualLayout>
          <c:layoutTarget val="inner"/>
          <c:xMode val="edge"/>
          <c:yMode val="edge"/>
          <c:x val="2.4056857530364704E-2"/>
          <c:y val="0.14404635692130505"/>
          <c:w val="0.8557387573367391"/>
          <c:h val="0.77916683964160705"/>
        </c:manualLayout>
      </c:layout>
      <c:barChart>
        <c:barDir val="col"/>
        <c:grouping val="clustered"/>
        <c:ser>
          <c:idx val="0"/>
          <c:order val="0"/>
          <c:tx>
            <c:strRef>
              <c:f>'[Hb data_Odisha.xlsx]Sheet1'!$H$4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3D2-4EB4-922C-6A50747961A5}"/>
              </c:ext>
            </c:extLst>
          </c:dPt>
          <c:dPt>
            <c:idx val="1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3D2-4EB4-922C-6A50747961A5}"/>
              </c:ext>
            </c:extLst>
          </c:dPt>
          <c:dPt>
            <c:idx val="2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3D2-4EB4-922C-6A50747961A5}"/>
              </c:ext>
            </c:extLst>
          </c:dPt>
          <c:dPt>
            <c:idx val="3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3D2-4EB4-922C-6A50747961A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7,599</a:t>
                    </a:r>
                    <a:endParaRPr lang="en-US" dirty="0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3D2-4EB4-922C-6A50747961A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11,347</a:t>
                    </a:r>
                    <a:endParaRPr lang="en-US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3D2-4EB4-922C-6A50747961A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25,697</a:t>
                    </a:r>
                    <a:endParaRPr lang="en-US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3D2-4EB4-922C-6A50747961A5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46,614</a:t>
                    </a:r>
                    <a:endParaRPr lang="en-US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3D2-4EB4-922C-6A50747961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'[Hb data_Odisha.xlsx]Sheet1'!$I$2:$M$2</c:f>
              <c:strCache>
                <c:ptCount val="5"/>
                <c:pt idx="0">
                  <c:v>No anaemia</c:v>
                </c:pt>
                <c:pt idx="1">
                  <c:v>Mild</c:v>
                </c:pt>
                <c:pt idx="2">
                  <c:v>Moderate</c:v>
                </c:pt>
                <c:pt idx="3">
                  <c:v>Severe</c:v>
                </c:pt>
                <c:pt idx="4">
                  <c:v>Total</c:v>
                </c:pt>
              </c:strCache>
            </c:strRef>
          </c:cat>
          <c:val>
            <c:numRef>
              <c:f>'[Hb data_Odisha.xlsx]Sheet1'!$I$4:$M$4</c:f>
              <c:numCache>
                <c:formatCode>General</c:formatCode>
                <c:ptCount val="5"/>
                <c:pt idx="0">
                  <c:v>7599</c:v>
                </c:pt>
                <c:pt idx="1">
                  <c:v>11347</c:v>
                </c:pt>
                <c:pt idx="2">
                  <c:v>25697</c:v>
                </c:pt>
                <c:pt idx="3">
                  <c:v>1971</c:v>
                </c:pt>
                <c:pt idx="4">
                  <c:v>46614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3D2-4EB4-922C-6A50747961A5}"/>
            </c:ext>
          </c:extLst>
        </c:ser>
        <c:dLbls>
          <c:showVal val="1"/>
        </c:dLbls>
        <c:gapWidth val="50"/>
        <c:overlap val="-15"/>
        <c:axId val="44405504"/>
        <c:axId val="44407040"/>
      </c:barChart>
      <c:catAx>
        <c:axId val="444055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07040"/>
        <c:crosses val="autoZero"/>
        <c:auto val="1"/>
        <c:lblAlgn val="ctr"/>
        <c:lblOffset val="100"/>
      </c:catAx>
      <c:valAx>
        <c:axId val="444070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05504"/>
        <c:crosses val="autoZero"/>
        <c:crossBetween val="between"/>
        <c:majorUnit val="10000"/>
        <c:minorUnit val="2000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autoTitleDeleted val="1"/>
    <c:plotArea>
      <c:layout>
        <c:manualLayout>
          <c:layoutTarget val="inner"/>
          <c:xMode val="edge"/>
          <c:yMode val="edge"/>
          <c:x val="9.099997769400639E-2"/>
          <c:y val="3.639308061680091E-2"/>
          <c:w val="0.89341928576208385"/>
          <c:h val="0.73128617288420494"/>
        </c:manualLayout>
      </c:layout>
      <c:barChart>
        <c:barDir val="col"/>
        <c:grouping val="stacked"/>
        <c:ser>
          <c:idx val="0"/>
          <c:order val="0"/>
          <c:tx>
            <c:strRef>
              <c:f>Sheet3!$C$4</c:f>
              <c:strCache>
                <c:ptCount val="1"/>
                <c:pt idx="0">
                  <c:v>No anaemia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Sheet3!$A$7:$B$12</c:f>
              <c:multiLvlStrCache>
                <c:ptCount val="6"/>
                <c:lvl>
                  <c:pt idx="0">
                    <c:v>Male</c:v>
                  </c:pt>
                  <c:pt idx="1">
                    <c:v>Female</c:v>
                  </c:pt>
                  <c:pt idx="2">
                    <c:v>Male</c:v>
                  </c:pt>
                  <c:pt idx="3">
                    <c:v>Female</c:v>
                  </c:pt>
                  <c:pt idx="4">
                    <c:v>Male</c:v>
                  </c:pt>
                  <c:pt idx="5">
                    <c:v>Female</c:v>
                  </c:pt>
                </c:lvl>
                <c:lvl>
                  <c:pt idx="0">
                    <c:v>10-14 years</c:v>
                  </c:pt>
                  <c:pt idx="2">
                    <c:v>15-18 years</c:v>
                  </c:pt>
                  <c:pt idx="4">
                    <c:v>above 18 years</c:v>
                  </c:pt>
                </c:lvl>
              </c:multiLvlStrCache>
            </c:multiLvlStrRef>
          </c:cat>
          <c:val>
            <c:numRef>
              <c:f>Sheet3!$C$7:$C$12</c:f>
              <c:numCache>
                <c:formatCode>0.0</c:formatCode>
                <c:ptCount val="6"/>
                <c:pt idx="0">
                  <c:v>27.79</c:v>
                </c:pt>
                <c:pt idx="1">
                  <c:v>16.47</c:v>
                </c:pt>
                <c:pt idx="2">
                  <c:v>57.53</c:v>
                </c:pt>
                <c:pt idx="3">
                  <c:v>17.91</c:v>
                </c:pt>
                <c:pt idx="4">
                  <c:v>62.92</c:v>
                </c:pt>
                <c:pt idx="5">
                  <c:v>16.5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69-4933-9F79-3FCFF1E9D9D8}"/>
            </c:ext>
          </c:extLst>
        </c:ser>
        <c:ser>
          <c:idx val="1"/>
          <c:order val="1"/>
          <c:tx>
            <c:strRef>
              <c:f>Sheet3!$D$4</c:f>
              <c:strCache>
                <c:ptCount val="1"/>
                <c:pt idx="0">
                  <c:v>Mild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Sheet3!$A$7:$B$12</c:f>
              <c:multiLvlStrCache>
                <c:ptCount val="6"/>
                <c:lvl>
                  <c:pt idx="0">
                    <c:v>Male</c:v>
                  </c:pt>
                  <c:pt idx="1">
                    <c:v>Female</c:v>
                  </c:pt>
                  <c:pt idx="2">
                    <c:v>Male</c:v>
                  </c:pt>
                  <c:pt idx="3">
                    <c:v>Female</c:v>
                  </c:pt>
                  <c:pt idx="4">
                    <c:v>Male</c:v>
                  </c:pt>
                  <c:pt idx="5">
                    <c:v>Female</c:v>
                  </c:pt>
                </c:lvl>
                <c:lvl>
                  <c:pt idx="0">
                    <c:v>10-14 years</c:v>
                  </c:pt>
                  <c:pt idx="2">
                    <c:v>15-18 years</c:v>
                  </c:pt>
                  <c:pt idx="4">
                    <c:v>above 18 years</c:v>
                  </c:pt>
                </c:lvl>
              </c:multiLvlStrCache>
            </c:multiLvlStrRef>
          </c:cat>
          <c:val>
            <c:numRef>
              <c:f>Sheet3!$D$7:$D$12</c:f>
              <c:numCache>
                <c:formatCode>0.0</c:formatCode>
                <c:ptCount val="6"/>
                <c:pt idx="0">
                  <c:v>24.439999999999987</c:v>
                </c:pt>
                <c:pt idx="1">
                  <c:v>24.57</c:v>
                </c:pt>
                <c:pt idx="2">
                  <c:v>21.27</c:v>
                </c:pt>
                <c:pt idx="3">
                  <c:v>24.67</c:v>
                </c:pt>
                <c:pt idx="4">
                  <c:v>25.84</c:v>
                </c:pt>
                <c:pt idx="5">
                  <c:v>28.16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C69-4933-9F79-3FCFF1E9D9D8}"/>
            </c:ext>
          </c:extLst>
        </c:ser>
        <c:ser>
          <c:idx val="2"/>
          <c:order val="2"/>
          <c:tx>
            <c:strRef>
              <c:f>Sheet3!$E$4</c:f>
              <c:strCache>
                <c:ptCount val="1"/>
                <c:pt idx="0">
                  <c:v>Moderate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Sheet3!$A$7:$B$12</c:f>
              <c:multiLvlStrCache>
                <c:ptCount val="6"/>
                <c:lvl>
                  <c:pt idx="0">
                    <c:v>Male</c:v>
                  </c:pt>
                  <c:pt idx="1">
                    <c:v>Female</c:v>
                  </c:pt>
                  <c:pt idx="2">
                    <c:v>Male</c:v>
                  </c:pt>
                  <c:pt idx="3">
                    <c:v>Female</c:v>
                  </c:pt>
                  <c:pt idx="4">
                    <c:v>Male</c:v>
                  </c:pt>
                  <c:pt idx="5">
                    <c:v>Female</c:v>
                  </c:pt>
                </c:lvl>
                <c:lvl>
                  <c:pt idx="0">
                    <c:v>10-14 years</c:v>
                  </c:pt>
                  <c:pt idx="2">
                    <c:v>15-18 years</c:v>
                  </c:pt>
                  <c:pt idx="4">
                    <c:v>above 18 years</c:v>
                  </c:pt>
                </c:lvl>
              </c:multiLvlStrCache>
            </c:multiLvlStrRef>
          </c:cat>
          <c:val>
            <c:numRef>
              <c:f>Sheet3!$E$7:$E$12</c:f>
              <c:numCache>
                <c:formatCode>0.0</c:formatCode>
                <c:ptCount val="6"/>
                <c:pt idx="0">
                  <c:v>45.809999999999995</c:v>
                </c:pt>
                <c:pt idx="1">
                  <c:v>55.160000000000011</c:v>
                </c:pt>
                <c:pt idx="2">
                  <c:v>19.850000000000001</c:v>
                </c:pt>
                <c:pt idx="3">
                  <c:v>52.27</c:v>
                </c:pt>
                <c:pt idx="4">
                  <c:v>11.239999999999998</c:v>
                </c:pt>
                <c:pt idx="5">
                  <c:v>48.54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C69-4933-9F79-3FCFF1E9D9D8}"/>
            </c:ext>
          </c:extLst>
        </c:ser>
        <c:ser>
          <c:idx val="3"/>
          <c:order val="3"/>
          <c:tx>
            <c:strRef>
              <c:f>Sheet3!$F$4</c:f>
              <c:strCache>
                <c:ptCount val="1"/>
                <c:pt idx="0">
                  <c:v>Severe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5.6326122037417912E-3"/>
                  <c:y val="-3.5834266517357209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C69-4933-9F79-3FCFF1E9D9D8}"/>
                </c:ext>
              </c:extLst>
            </c:dLbl>
            <c:dLbl>
              <c:idx val="1"/>
              <c:layout>
                <c:manualLayout>
                  <c:x val="1.4081530509354504E-3"/>
                  <c:y val="-3.8073908174692105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C69-4933-9F79-3FCFF1E9D9D8}"/>
                </c:ext>
              </c:extLst>
            </c:dLbl>
            <c:dLbl>
              <c:idx val="2"/>
              <c:layout>
                <c:manualLayout>
                  <c:x val="-1.0326336416140507E-16"/>
                  <c:y val="-4.479283314669661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C69-4933-9F79-3FCFF1E9D9D8}"/>
                </c:ext>
              </c:extLst>
            </c:dLbl>
            <c:dLbl>
              <c:idx val="3"/>
              <c:layout>
                <c:manualLayout>
                  <c:x val="2.8163061018707906E-3"/>
                  <c:y val="-4.479283314669661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C69-4933-9F79-3FCFF1E9D9D8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69-4933-9F79-3FCFF1E9D9D8}"/>
                </c:ext>
              </c:extLst>
            </c:dLbl>
            <c:dLbl>
              <c:idx val="5"/>
              <c:layout>
                <c:manualLayout>
                  <c:x val="-1.0326336416140507E-16"/>
                  <c:y val="-4.7032474804031402E-2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C69-4933-9F79-3FCFF1E9D9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Sheet3!$A$7:$B$12</c:f>
              <c:multiLvlStrCache>
                <c:ptCount val="6"/>
                <c:lvl>
                  <c:pt idx="0">
                    <c:v>Male</c:v>
                  </c:pt>
                  <c:pt idx="1">
                    <c:v>Female</c:v>
                  </c:pt>
                  <c:pt idx="2">
                    <c:v>Male</c:v>
                  </c:pt>
                  <c:pt idx="3">
                    <c:v>Female</c:v>
                  </c:pt>
                  <c:pt idx="4">
                    <c:v>Male</c:v>
                  </c:pt>
                  <c:pt idx="5">
                    <c:v>Female</c:v>
                  </c:pt>
                </c:lvl>
                <c:lvl>
                  <c:pt idx="0">
                    <c:v>10-14 years</c:v>
                  </c:pt>
                  <c:pt idx="2">
                    <c:v>15-18 years</c:v>
                  </c:pt>
                  <c:pt idx="4">
                    <c:v>above 18 years</c:v>
                  </c:pt>
                </c:lvl>
              </c:multiLvlStrCache>
            </c:multiLvlStrRef>
          </c:cat>
          <c:val>
            <c:numRef>
              <c:f>Sheet3!$F$7:$F$12</c:f>
              <c:numCache>
                <c:formatCode>0.0</c:formatCode>
                <c:ptCount val="6"/>
                <c:pt idx="0">
                  <c:v>1.9600000000000002</c:v>
                </c:pt>
                <c:pt idx="1">
                  <c:v>3.8</c:v>
                </c:pt>
                <c:pt idx="2">
                  <c:v>1.35</c:v>
                </c:pt>
                <c:pt idx="3">
                  <c:v>5.1499999999999986</c:v>
                </c:pt>
                <c:pt idx="4">
                  <c:v>0</c:v>
                </c:pt>
                <c:pt idx="5">
                  <c:v>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C69-4933-9F79-3FCFF1E9D9D8}"/>
            </c:ext>
          </c:extLst>
        </c:ser>
        <c:dLbls>
          <c:showVal val="1"/>
        </c:dLbls>
        <c:overlap val="100"/>
        <c:axId val="44570880"/>
        <c:axId val="44597248"/>
      </c:barChart>
      <c:catAx>
        <c:axId val="445708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97248"/>
        <c:crosses val="autoZero"/>
        <c:auto val="1"/>
        <c:lblAlgn val="ctr"/>
        <c:lblOffset val="100"/>
      </c:catAx>
      <c:valAx>
        <c:axId val="4459724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7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417679730543599"/>
          <c:y val="0.93681949271478815"/>
          <c:w val="0.54881354419932593"/>
          <c:h val="6.3180507285212212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title>
      <c:layout>
        <c:manualLayout>
          <c:xMode val="edge"/>
          <c:yMode val="edge"/>
          <c:x val="0.37611459661254509"/>
          <c:y val="1.3501742468969003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Rayagada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dPt>
            <c:idx val="0"/>
            <c:spPr>
              <a:solidFill>
                <a:srgbClr val="00B050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987-4BFC-9075-45B1435A8109}"/>
              </c:ext>
            </c:extLst>
          </c:dPt>
          <c:dPt>
            <c:idx val="1"/>
            <c:spPr>
              <a:solidFill>
                <a:srgbClr val="FFC000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987-4BFC-9075-45B1435A8109}"/>
              </c:ext>
            </c:extLst>
          </c:dPt>
          <c:dPt>
            <c:idx val="2"/>
            <c:spPr>
              <a:solidFill>
                <a:srgbClr val="0070C0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987-4BFC-9075-45B1435A8109}"/>
              </c:ext>
            </c:extLst>
          </c:dPt>
          <c:dPt>
            <c:idx val="3"/>
            <c:spPr>
              <a:solidFill>
                <a:srgbClr val="FF0000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987-4BFC-9075-45B1435A81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No Anaemia</c:v>
                </c:pt>
                <c:pt idx="1">
                  <c:v>Mild Anaemia</c:v>
                </c:pt>
                <c:pt idx="2">
                  <c:v>Moderate Anaemia</c:v>
                </c:pt>
                <c:pt idx="3">
                  <c:v>Severe Anaemia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18.64</c:v>
                </c:pt>
                <c:pt idx="1">
                  <c:v>21.88</c:v>
                </c:pt>
                <c:pt idx="2">
                  <c:v>55.349999999999994</c:v>
                </c:pt>
                <c:pt idx="3">
                  <c:v>4.1199999999999966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987-4BFC-9075-45B1435A8109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title>
      <c:layout>
        <c:manualLayout>
          <c:xMode val="edge"/>
          <c:yMode val="edge"/>
          <c:x val="0.38633448974818707"/>
          <c:y val="9.2592592592592622E-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/>
      <c:pieChart>
        <c:varyColors val="1"/>
        <c:ser>
          <c:idx val="0"/>
          <c:order val="0"/>
          <c:tx>
            <c:strRef>
              <c:f>Sheet1!$C$1</c:f>
              <c:strCache>
                <c:ptCount val="1"/>
                <c:pt idx="0">
                  <c:v>Koraput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rgbClr val="00B050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DE4-4613-B75A-945551A52128}"/>
              </c:ext>
            </c:extLst>
          </c:dPt>
          <c:dPt>
            <c:idx val="1"/>
            <c:spPr>
              <a:solidFill>
                <a:srgbClr val="FFC000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DE4-4613-B75A-945551A52128}"/>
              </c:ext>
            </c:extLst>
          </c:dPt>
          <c:dPt>
            <c:idx val="2"/>
            <c:spPr>
              <a:solidFill>
                <a:srgbClr val="0070C0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DE4-4613-B75A-945551A52128}"/>
              </c:ext>
            </c:extLst>
          </c:dPt>
          <c:dPt>
            <c:idx val="3"/>
            <c:spPr>
              <a:solidFill>
                <a:srgbClr val="FF0000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DE4-4613-B75A-945551A521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No Anaemia</c:v>
                </c:pt>
                <c:pt idx="1">
                  <c:v>Mild Anaemia</c:v>
                </c:pt>
                <c:pt idx="2">
                  <c:v>Moderate Anaemia</c:v>
                </c:pt>
                <c:pt idx="3">
                  <c:v>Severe Anaemia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18.8</c:v>
                </c:pt>
                <c:pt idx="1">
                  <c:v>21.87</c:v>
                </c:pt>
                <c:pt idx="2">
                  <c:v>54.349999999999994</c:v>
                </c:pt>
                <c:pt idx="3">
                  <c:v>4.9800000000000004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DE4-4613-B75A-945551A52128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title>
      <c:layout>
        <c:manualLayout>
          <c:xMode val="edge"/>
          <c:yMode val="edge"/>
          <c:x val="0.36813439513242707"/>
          <c:y val="1.3888888888888904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/>
      <c:pieChart>
        <c:varyColors val="1"/>
        <c:ser>
          <c:idx val="0"/>
          <c:order val="0"/>
          <c:tx>
            <c:strRef>
              <c:f>Sheet1!$D$1</c:f>
              <c:strCache>
                <c:ptCount val="1"/>
                <c:pt idx="0">
                  <c:v>Kandhamal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rgbClr val="00B050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120-4A5E-8E65-45455EA3B9C4}"/>
              </c:ext>
            </c:extLst>
          </c:dPt>
          <c:dPt>
            <c:idx val="1"/>
            <c:spPr>
              <a:solidFill>
                <a:srgbClr val="FFC000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120-4A5E-8E65-45455EA3B9C4}"/>
              </c:ext>
            </c:extLst>
          </c:dPt>
          <c:dPt>
            <c:idx val="2"/>
            <c:spPr>
              <a:solidFill>
                <a:srgbClr val="0070C0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120-4A5E-8E65-45455EA3B9C4}"/>
              </c:ext>
            </c:extLst>
          </c:dPt>
          <c:dPt>
            <c:idx val="3"/>
            <c:spPr>
              <a:solidFill>
                <a:srgbClr val="FF0000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120-4A5E-8E65-45455EA3B9C4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No Anaemia</c:v>
                </c:pt>
                <c:pt idx="1">
                  <c:v>Mild Anaemia</c:v>
                </c:pt>
                <c:pt idx="2">
                  <c:v>Moderate Anaemia</c:v>
                </c:pt>
                <c:pt idx="3">
                  <c:v>Severe Anaemia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29.939999999999987</c:v>
                </c:pt>
                <c:pt idx="1">
                  <c:v>27.330000000000013</c:v>
                </c:pt>
                <c:pt idx="2">
                  <c:v>40.630000000000003</c:v>
                </c:pt>
                <c:pt idx="3">
                  <c:v>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120-4A5E-8E65-45455EA3B9C4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title>
      <c:layout>
        <c:manualLayout>
          <c:xMode val="edge"/>
          <c:yMode val="edge"/>
          <c:x val="0.41540174857790202"/>
          <c:y val="1.3888888888888904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/>
      <c:pieChart>
        <c:varyColors val="1"/>
        <c:ser>
          <c:idx val="0"/>
          <c:order val="0"/>
          <c:tx>
            <c:strRef>
              <c:f>Sheet1!$E$1</c:f>
              <c:strCache>
                <c:ptCount val="1"/>
                <c:pt idx="0">
                  <c:v>Keonjhar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rgbClr val="00B050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CE6-452F-8B01-DCEF895614E9}"/>
              </c:ext>
            </c:extLst>
          </c:dPt>
          <c:dPt>
            <c:idx val="1"/>
            <c:spPr>
              <a:solidFill>
                <a:srgbClr val="FFC000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CE6-452F-8B01-DCEF895614E9}"/>
              </c:ext>
            </c:extLst>
          </c:dPt>
          <c:dPt>
            <c:idx val="2"/>
            <c:spPr>
              <a:solidFill>
                <a:srgbClr val="0070C0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CE6-452F-8B01-DCEF895614E9}"/>
              </c:ext>
            </c:extLst>
          </c:dPt>
          <c:dPt>
            <c:idx val="3"/>
            <c:spPr>
              <a:solidFill>
                <a:srgbClr val="FF0000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CE6-452F-8B01-DCEF895614E9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No Anaemia</c:v>
                </c:pt>
                <c:pt idx="1">
                  <c:v>Mild Anaemia</c:v>
                </c:pt>
                <c:pt idx="2">
                  <c:v>Moderate Anaemia</c:v>
                </c:pt>
                <c:pt idx="3">
                  <c:v>Severe Anaemia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28.5</c:v>
                </c:pt>
                <c:pt idx="1">
                  <c:v>27.939999999999987</c:v>
                </c:pt>
                <c:pt idx="2">
                  <c:v>41.78</c:v>
                </c:pt>
                <c:pt idx="3">
                  <c:v>1.78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CE6-452F-8B01-DCEF895614E9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097CB2-42BB-4B4A-87E1-1E5BCC31ACB7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AD2766A3-8073-4D93-BBF2-7D262F7B0C85}">
      <dgm:prSet phldrT="[Text]" custT="1"/>
      <dgm:spPr/>
      <dgm:t>
        <a:bodyPr/>
        <a:lstStyle/>
        <a:p>
          <a:r>
            <a:rPr lang="en-US" sz="1600" dirty="0" smtClean="0"/>
            <a:t>Procurement of strip based Haemoglobinometer</a:t>
          </a:r>
          <a:endParaRPr lang="en-US" sz="1600" dirty="0"/>
        </a:p>
      </dgm:t>
    </dgm:pt>
    <dgm:pt modelId="{7A5544DE-727B-4119-AA0A-A889FF359AA7}" type="parTrans" cxnId="{DAE4050A-CFFE-4C6B-9057-D5204D467745}">
      <dgm:prSet/>
      <dgm:spPr/>
      <dgm:t>
        <a:bodyPr/>
        <a:lstStyle/>
        <a:p>
          <a:endParaRPr lang="en-US" sz="1600"/>
        </a:p>
      </dgm:t>
    </dgm:pt>
    <dgm:pt modelId="{26B0C887-A1AA-42FE-BE6F-6349C9C5ADBB}" type="sibTrans" cxnId="{DAE4050A-CFFE-4C6B-9057-D5204D467745}">
      <dgm:prSet/>
      <dgm:spPr/>
      <dgm:t>
        <a:bodyPr/>
        <a:lstStyle/>
        <a:p>
          <a:endParaRPr lang="en-US" sz="1600"/>
        </a:p>
      </dgm:t>
    </dgm:pt>
    <dgm:pt modelId="{194D07D1-4852-48A2-BEE7-B1A5A514389E}">
      <dgm:prSet phldrT="[Text]" custT="1"/>
      <dgm:spPr/>
      <dgm:t>
        <a:bodyPr/>
        <a:lstStyle/>
        <a:p>
          <a:r>
            <a:rPr lang="en-US" sz="1600" dirty="0" smtClean="0"/>
            <a:t>Discussion with state and district NHM team</a:t>
          </a:r>
          <a:endParaRPr lang="en-US" sz="1600" dirty="0"/>
        </a:p>
      </dgm:t>
    </dgm:pt>
    <dgm:pt modelId="{9D07B115-6CD4-486D-B13C-EF8D9B1BAAD0}" type="parTrans" cxnId="{A736C7D5-0392-44EB-A3E0-83F2C1F24624}">
      <dgm:prSet/>
      <dgm:spPr/>
      <dgm:t>
        <a:bodyPr/>
        <a:lstStyle/>
        <a:p>
          <a:endParaRPr lang="en-US" sz="1600"/>
        </a:p>
      </dgm:t>
    </dgm:pt>
    <dgm:pt modelId="{019F7A7B-085A-4B53-ABA2-3C92889B6A08}" type="sibTrans" cxnId="{A736C7D5-0392-44EB-A3E0-83F2C1F24624}">
      <dgm:prSet/>
      <dgm:spPr/>
      <dgm:t>
        <a:bodyPr/>
        <a:lstStyle/>
        <a:p>
          <a:endParaRPr lang="en-US" sz="1600"/>
        </a:p>
      </dgm:t>
    </dgm:pt>
    <dgm:pt modelId="{0ACA705D-F07C-48C7-AC7B-EC5C2D5B06F8}">
      <dgm:prSet phldrT="[Text]" custT="1"/>
      <dgm:spPr/>
      <dgm:t>
        <a:bodyPr/>
        <a:lstStyle/>
        <a:p>
          <a:r>
            <a:rPr lang="en-US" sz="1600" dirty="0" smtClean="0"/>
            <a:t>Revision / Development of Microplan</a:t>
          </a:r>
          <a:endParaRPr lang="en-US" sz="1600" dirty="0"/>
        </a:p>
      </dgm:t>
    </dgm:pt>
    <dgm:pt modelId="{7A5DE0E8-A1A8-4692-9FCF-990F6E44283B}" type="parTrans" cxnId="{CD7C780D-22FE-4EFE-A9D1-2644B32A770D}">
      <dgm:prSet/>
      <dgm:spPr/>
      <dgm:t>
        <a:bodyPr/>
        <a:lstStyle/>
        <a:p>
          <a:endParaRPr lang="en-US" sz="1600"/>
        </a:p>
      </dgm:t>
    </dgm:pt>
    <dgm:pt modelId="{1BAE935E-0815-43F6-95BC-4D080BFCBF86}" type="sibTrans" cxnId="{CD7C780D-22FE-4EFE-A9D1-2644B32A770D}">
      <dgm:prSet/>
      <dgm:spPr/>
      <dgm:t>
        <a:bodyPr/>
        <a:lstStyle/>
        <a:p>
          <a:endParaRPr lang="en-US" sz="1600"/>
        </a:p>
      </dgm:t>
    </dgm:pt>
    <dgm:pt modelId="{0EEDCEE3-F65D-45A3-93D0-D7478F351C13}">
      <dgm:prSet custT="1"/>
      <dgm:spPr/>
      <dgm:t>
        <a:bodyPr/>
        <a:lstStyle/>
        <a:p>
          <a:r>
            <a:rPr lang="en-US" sz="1600" dirty="0" smtClean="0"/>
            <a:t>Orientation of RBSK and SSD ANM </a:t>
          </a:r>
          <a:endParaRPr lang="en-US" sz="1600" dirty="0"/>
        </a:p>
      </dgm:t>
    </dgm:pt>
    <dgm:pt modelId="{3611F685-C78D-47C5-9670-6D2099CBC565}" type="parTrans" cxnId="{3457A5AA-3385-4535-83F0-317EB78ED732}">
      <dgm:prSet/>
      <dgm:spPr/>
      <dgm:t>
        <a:bodyPr/>
        <a:lstStyle/>
        <a:p>
          <a:endParaRPr lang="en-US" sz="1600"/>
        </a:p>
      </dgm:t>
    </dgm:pt>
    <dgm:pt modelId="{17EA3E57-55AC-4C44-BC13-2BBB1E3174CE}" type="sibTrans" cxnId="{3457A5AA-3385-4535-83F0-317EB78ED732}">
      <dgm:prSet/>
      <dgm:spPr/>
      <dgm:t>
        <a:bodyPr/>
        <a:lstStyle/>
        <a:p>
          <a:endParaRPr lang="en-US" sz="1600"/>
        </a:p>
      </dgm:t>
    </dgm:pt>
    <dgm:pt modelId="{4529FA4F-4D7D-4A56-AFF9-1F50CD7815A7}">
      <dgm:prSet custT="1"/>
      <dgm:spPr/>
      <dgm:t>
        <a:bodyPr/>
        <a:lstStyle/>
        <a:p>
          <a:r>
            <a:rPr lang="en-US" sz="1600" dirty="0" smtClean="0"/>
            <a:t>Health Screening &amp; monitoring </a:t>
          </a:r>
          <a:endParaRPr lang="en-US" sz="1600" dirty="0"/>
        </a:p>
      </dgm:t>
    </dgm:pt>
    <dgm:pt modelId="{89C1C7C9-9407-45E4-83A1-3EE542CB26BE}" type="parTrans" cxnId="{BE1A23C4-6F54-4F3B-814C-4560DB90CC0E}">
      <dgm:prSet/>
      <dgm:spPr/>
      <dgm:t>
        <a:bodyPr/>
        <a:lstStyle/>
        <a:p>
          <a:endParaRPr lang="en-US" sz="1600"/>
        </a:p>
      </dgm:t>
    </dgm:pt>
    <dgm:pt modelId="{D579592C-8D1B-47EA-8DA0-FC5F44C915CA}" type="sibTrans" cxnId="{BE1A23C4-6F54-4F3B-814C-4560DB90CC0E}">
      <dgm:prSet/>
      <dgm:spPr/>
      <dgm:t>
        <a:bodyPr/>
        <a:lstStyle/>
        <a:p>
          <a:endParaRPr lang="en-US" sz="1600"/>
        </a:p>
      </dgm:t>
    </dgm:pt>
    <dgm:pt modelId="{0AFD7586-A673-44A1-A38B-84D237C65278}">
      <dgm:prSet custT="1"/>
      <dgm:spPr/>
      <dgm:t>
        <a:bodyPr/>
        <a:lstStyle/>
        <a:p>
          <a:r>
            <a:rPr lang="en-US" sz="1600" dirty="0" smtClean="0"/>
            <a:t>Data Collection, Analysis</a:t>
          </a:r>
          <a:endParaRPr lang="en-US" sz="1600" dirty="0"/>
        </a:p>
      </dgm:t>
    </dgm:pt>
    <dgm:pt modelId="{28417CDA-F624-42E8-8407-5C24DFEBBD6D}" type="parTrans" cxnId="{3DCFE394-6AFB-4A40-B6C3-20698D649BA9}">
      <dgm:prSet/>
      <dgm:spPr/>
      <dgm:t>
        <a:bodyPr/>
        <a:lstStyle/>
        <a:p>
          <a:endParaRPr lang="en-US" sz="1600"/>
        </a:p>
      </dgm:t>
    </dgm:pt>
    <dgm:pt modelId="{ECF594A8-C387-490A-AA3C-DE4904FEB849}" type="sibTrans" cxnId="{3DCFE394-6AFB-4A40-B6C3-20698D649BA9}">
      <dgm:prSet/>
      <dgm:spPr/>
      <dgm:t>
        <a:bodyPr/>
        <a:lstStyle/>
        <a:p>
          <a:endParaRPr lang="en-US" sz="1600"/>
        </a:p>
      </dgm:t>
    </dgm:pt>
    <dgm:pt modelId="{4E66FE84-F5A1-4C03-8691-EE66E7161FFC}" type="pres">
      <dgm:prSet presAssocID="{89097CB2-42BB-4B4A-87E1-1E5BCC31ACB7}" presName="Name0" presStyleCnt="0">
        <dgm:presLayoutVars>
          <dgm:dir/>
          <dgm:resizeHandles val="exact"/>
        </dgm:presLayoutVars>
      </dgm:prSet>
      <dgm:spPr/>
    </dgm:pt>
    <dgm:pt modelId="{3B762A9B-05B0-4639-81C2-7DC30182619E}" type="pres">
      <dgm:prSet presAssocID="{AD2766A3-8073-4D93-BBF2-7D262F7B0C85}" presName="composite" presStyleCnt="0"/>
      <dgm:spPr/>
    </dgm:pt>
    <dgm:pt modelId="{1BDA8684-EDB9-4F98-8B4C-895E26056487}" type="pres">
      <dgm:prSet presAssocID="{AD2766A3-8073-4D93-BBF2-7D262F7B0C85}" presName="bgChev" presStyleLbl="node1" presStyleIdx="0" presStyleCnt="6" custScaleY="125558"/>
      <dgm:spPr/>
    </dgm:pt>
    <dgm:pt modelId="{A883E5DC-4E61-49D6-BD64-D51D66965DEA}" type="pres">
      <dgm:prSet presAssocID="{AD2766A3-8073-4D93-BBF2-7D262F7B0C85}" presName="txNode" presStyleLbl="fgAcc1" presStyleIdx="0" presStyleCnt="6" custScaleX="108180" custScaleY="1320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67622F-D6FE-49D6-8824-D2D356C558D0}" type="pres">
      <dgm:prSet presAssocID="{26B0C887-A1AA-42FE-BE6F-6349C9C5ADBB}" presName="compositeSpace" presStyleCnt="0"/>
      <dgm:spPr/>
    </dgm:pt>
    <dgm:pt modelId="{573969FB-6694-42F9-A460-DC2C11D6A7B5}" type="pres">
      <dgm:prSet presAssocID="{194D07D1-4852-48A2-BEE7-B1A5A514389E}" presName="composite" presStyleCnt="0"/>
      <dgm:spPr/>
    </dgm:pt>
    <dgm:pt modelId="{48702A8C-B320-4C35-9C1F-692D96EFE3C0}" type="pres">
      <dgm:prSet presAssocID="{194D07D1-4852-48A2-BEE7-B1A5A514389E}" presName="bgChev" presStyleLbl="node1" presStyleIdx="1" presStyleCnt="6" custScaleY="125558"/>
      <dgm:spPr/>
    </dgm:pt>
    <dgm:pt modelId="{3BDCD510-0F15-43F8-94AA-B8E2CB736DE0}" type="pres">
      <dgm:prSet presAssocID="{194D07D1-4852-48A2-BEE7-B1A5A514389E}" presName="txNode" presStyleLbl="fgAcc1" presStyleIdx="1" presStyleCnt="6" custScaleY="1320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192584-CA1F-4BE3-AFFD-5689AB13D24E}" type="pres">
      <dgm:prSet presAssocID="{019F7A7B-085A-4B53-ABA2-3C92889B6A08}" presName="compositeSpace" presStyleCnt="0"/>
      <dgm:spPr/>
    </dgm:pt>
    <dgm:pt modelId="{F7D32188-9B7A-448E-832C-D507486FE9C4}" type="pres">
      <dgm:prSet presAssocID="{0ACA705D-F07C-48C7-AC7B-EC5C2D5B06F8}" presName="composite" presStyleCnt="0"/>
      <dgm:spPr/>
    </dgm:pt>
    <dgm:pt modelId="{8446E95D-936E-4A91-837F-DBC369900C87}" type="pres">
      <dgm:prSet presAssocID="{0ACA705D-F07C-48C7-AC7B-EC5C2D5B06F8}" presName="bgChev" presStyleLbl="node1" presStyleIdx="2" presStyleCnt="6" custScaleY="125558"/>
      <dgm:spPr/>
    </dgm:pt>
    <dgm:pt modelId="{0553CBAF-82AE-423B-96FF-4719E959DB9F}" type="pres">
      <dgm:prSet presAssocID="{0ACA705D-F07C-48C7-AC7B-EC5C2D5B06F8}" presName="txNode" presStyleLbl="fgAcc1" presStyleIdx="2" presStyleCnt="6" custScaleY="1320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FB5392-5B7E-475C-84E6-E923E2B282FE}" type="pres">
      <dgm:prSet presAssocID="{1BAE935E-0815-43F6-95BC-4D080BFCBF86}" presName="compositeSpace" presStyleCnt="0"/>
      <dgm:spPr/>
    </dgm:pt>
    <dgm:pt modelId="{031C7C70-DC21-4F2B-8530-C952C407D0BF}" type="pres">
      <dgm:prSet presAssocID="{0EEDCEE3-F65D-45A3-93D0-D7478F351C13}" presName="composite" presStyleCnt="0"/>
      <dgm:spPr/>
    </dgm:pt>
    <dgm:pt modelId="{B23FB1D6-C9BE-4C14-96DB-EB615240547D}" type="pres">
      <dgm:prSet presAssocID="{0EEDCEE3-F65D-45A3-93D0-D7478F351C13}" presName="bgChev" presStyleLbl="node1" presStyleIdx="3" presStyleCnt="6" custScaleY="125558"/>
      <dgm:spPr/>
    </dgm:pt>
    <dgm:pt modelId="{D192370A-9829-45A2-B1A2-58E9B256664F}" type="pres">
      <dgm:prSet presAssocID="{0EEDCEE3-F65D-45A3-93D0-D7478F351C13}" presName="txNode" presStyleLbl="fgAcc1" presStyleIdx="3" presStyleCnt="6" custScaleY="1320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0E65D-3923-454A-AAF0-FEB4FEED6FC0}" type="pres">
      <dgm:prSet presAssocID="{17EA3E57-55AC-4C44-BC13-2BBB1E3174CE}" presName="compositeSpace" presStyleCnt="0"/>
      <dgm:spPr/>
    </dgm:pt>
    <dgm:pt modelId="{45698E79-45B7-4201-9FE5-203AD5D056B6}" type="pres">
      <dgm:prSet presAssocID="{4529FA4F-4D7D-4A56-AFF9-1F50CD7815A7}" presName="composite" presStyleCnt="0"/>
      <dgm:spPr/>
    </dgm:pt>
    <dgm:pt modelId="{5411FA1D-609C-47A0-B9AE-01542CB4D9CE}" type="pres">
      <dgm:prSet presAssocID="{4529FA4F-4D7D-4A56-AFF9-1F50CD7815A7}" presName="bgChev" presStyleLbl="node1" presStyleIdx="4" presStyleCnt="6" custScaleY="125558"/>
      <dgm:spPr/>
    </dgm:pt>
    <dgm:pt modelId="{45A5FDCF-C927-4A70-B1AF-FEE179DE2363}" type="pres">
      <dgm:prSet presAssocID="{4529FA4F-4D7D-4A56-AFF9-1F50CD7815A7}" presName="txNode" presStyleLbl="fgAcc1" presStyleIdx="4" presStyleCnt="6" custScaleY="1320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147B1-FDFC-4D11-97D7-E0C5B2B331CE}" type="pres">
      <dgm:prSet presAssocID="{D579592C-8D1B-47EA-8DA0-FC5F44C915CA}" presName="compositeSpace" presStyleCnt="0"/>
      <dgm:spPr/>
    </dgm:pt>
    <dgm:pt modelId="{9DD23C01-6558-44BB-AB04-1800E36D0C97}" type="pres">
      <dgm:prSet presAssocID="{0AFD7586-A673-44A1-A38B-84D237C65278}" presName="composite" presStyleCnt="0"/>
      <dgm:spPr/>
    </dgm:pt>
    <dgm:pt modelId="{3830502F-6AD6-4DBA-9A54-55B0B4EC54A6}" type="pres">
      <dgm:prSet presAssocID="{0AFD7586-A673-44A1-A38B-84D237C65278}" presName="bgChev" presStyleLbl="node1" presStyleIdx="5" presStyleCnt="6" custScaleY="125558"/>
      <dgm:spPr/>
    </dgm:pt>
    <dgm:pt modelId="{273FCB07-1CF0-4233-8824-F7D48A14F924}" type="pres">
      <dgm:prSet presAssocID="{0AFD7586-A673-44A1-A38B-84D237C65278}" presName="txNode" presStyleLbl="fgAcc1" presStyleIdx="5" presStyleCnt="6" custScaleY="1320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7C780D-22FE-4EFE-A9D1-2644B32A770D}" srcId="{89097CB2-42BB-4B4A-87E1-1E5BCC31ACB7}" destId="{0ACA705D-F07C-48C7-AC7B-EC5C2D5B06F8}" srcOrd="2" destOrd="0" parTransId="{7A5DE0E8-A1A8-4692-9FCF-990F6E44283B}" sibTransId="{1BAE935E-0815-43F6-95BC-4D080BFCBF86}"/>
    <dgm:cxn modelId="{A23D2F19-9B94-4641-811F-FBBAB303D08E}" type="presOf" srcId="{0EEDCEE3-F65D-45A3-93D0-D7478F351C13}" destId="{D192370A-9829-45A2-B1A2-58E9B256664F}" srcOrd="0" destOrd="0" presId="urn:microsoft.com/office/officeart/2005/8/layout/chevronAccent+Icon"/>
    <dgm:cxn modelId="{E9B24E7C-E169-49A8-8CD4-D7C110DA2950}" type="presOf" srcId="{4529FA4F-4D7D-4A56-AFF9-1F50CD7815A7}" destId="{45A5FDCF-C927-4A70-B1AF-FEE179DE2363}" srcOrd="0" destOrd="0" presId="urn:microsoft.com/office/officeart/2005/8/layout/chevronAccent+Icon"/>
    <dgm:cxn modelId="{BF5B61CD-E05D-437C-BCC7-14B26BC4D5B6}" type="presOf" srcId="{0ACA705D-F07C-48C7-AC7B-EC5C2D5B06F8}" destId="{0553CBAF-82AE-423B-96FF-4719E959DB9F}" srcOrd="0" destOrd="0" presId="urn:microsoft.com/office/officeart/2005/8/layout/chevronAccent+Icon"/>
    <dgm:cxn modelId="{1F26CD3A-AAD7-4925-9ADB-8511C8D3A2B2}" type="presOf" srcId="{AD2766A3-8073-4D93-BBF2-7D262F7B0C85}" destId="{A883E5DC-4E61-49D6-BD64-D51D66965DEA}" srcOrd="0" destOrd="0" presId="urn:microsoft.com/office/officeart/2005/8/layout/chevronAccent+Icon"/>
    <dgm:cxn modelId="{E4DC7180-E252-4CDB-A237-B2F30B6850E1}" type="presOf" srcId="{89097CB2-42BB-4B4A-87E1-1E5BCC31ACB7}" destId="{4E66FE84-F5A1-4C03-8691-EE66E7161FFC}" srcOrd="0" destOrd="0" presId="urn:microsoft.com/office/officeart/2005/8/layout/chevronAccent+Icon"/>
    <dgm:cxn modelId="{3B6AC9C8-E5BC-41B6-9E1C-00B36B8F2CDF}" type="presOf" srcId="{0AFD7586-A673-44A1-A38B-84D237C65278}" destId="{273FCB07-1CF0-4233-8824-F7D48A14F924}" srcOrd="0" destOrd="0" presId="urn:microsoft.com/office/officeart/2005/8/layout/chevronAccent+Icon"/>
    <dgm:cxn modelId="{A736C7D5-0392-44EB-A3E0-83F2C1F24624}" srcId="{89097CB2-42BB-4B4A-87E1-1E5BCC31ACB7}" destId="{194D07D1-4852-48A2-BEE7-B1A5A514389E}" srcOrd="1" destOrd="0" parTransId="{9D07B115-6CD4-486D-B13C-EF8D9B1BAAD0}" sibTransId="{019F7A7B-085A-4B53-ABA2-3C92889B6A08}"/>
    <dgm:cxn modelId="{DAE4050A-CFFE-4C6B-9057-D5204D467745}" srcId="{89097CB2-42BB-4B4A-87E1-1E5BCC31ACB7}" destId="{AD2766A3-8073-4D93-BBF2-7D262F7B0C85}" srcOrd="0" destOrd="0" parTransId="{7A5544DE-727B-4119-AA0A-A889FF359AA7}" sibTransId="{26B0C887-A1AA-42FE-BE6F-6349C9C5ADBB}"/>
    <dgm:cxn modelId="{3DCFE394-6AFB-4A40-B6C3-20698D649BA9}" srcId="{89097CB2-42BB-4B4A-87E1-1E5BCC31ACB7}" destId="{0AFD7586-A673-44A1-A38B-84D237C65278}" srcOrd="5" destOrd="0" parTransId="{28417CDA-F624-42E8-8407-5C24DFEBBD6D}" sibTransId="{ECF594A8-C387-490A-AA3C-DE4904FEB849}"/>
    <dgm:cxn modelId="{FAFAC50C-CAC3-4553-AD8F-FB9726B6EE34}" type="presOf" srcId="{194D07D1-4852-48A2-BEE7-B1A5A514389E}" destId="{3BDCD510-0F15-43F8-94AA-B8E2CB736DE0}" srcOrd="0" destOrd="0" presId="urn:microsoft.com/office/officeart/2005/8/layout/chevronAccent+Icon"/>
    <dgm:cxn modelId="{3457A5AA-3385-4535-83F0-317EB78ED732}" srcId="{89097CB2-42BB-4B4A-87E1-1E5BCC31ACB7}" destId="{0EEDCEE3-F65D-45A3-93D0-D7478F351C13}" srcOrd="3" destOrd="0" parTransId="{3611F685-C78D-47C5-9670-6D2099CBC565}" sibTransId="{17EA3E57-55AC-4C44-BC13-2BBB1E3174CE}"/>
    <dgm:cxn modelId="{BE1A23C4-6F54-4F3B-814C-4560DB90CC0E}" srcId="{89097CB2-42BB-4B4A-87E1-1E5BCC31ACB7}" destId="{4529FA4F-4D7D-4A56-AFF9-1F50CD7815A7}" srcOrd="4" destOrd="0" parTransId="{89C1C7C9-9407-45E4-83A1-3EE542CB26BE}" sibTransId="{D579592C-8D1B-47EA-8DA0-FC5F44C915CA}"/>
    <dgm:cxn modelId="{BFA6264D-ED28-49DA-B091-4849C498EAEA}" type="presParOf" srcId="{4E66FE84-F5A1-4C03-8691-EE66E7161FFC}" destId="{3B762A9B-05B0-4639-81C2-7DC30182619E}" srcOrd="0" destOrd="0" presId="urn:microsoft.com/office/officeart/2005/8/layout/chevronAccent+Icon"/>
    <dgm:cxn modelId="{85ADC5E4-E3CC-4F15-B7FC-B3BC1A372FDE}" type="presParOf" srcId="{3B762A9B-05B0-4639-81C2-7DC30182619E}" destId="{1BDA8684-EDB9-4F98-8B4C-895E26056487}" srcOrd="0" destOrd="0" presId="urn:microsoft.com/office/officeart/2005/8/layout/chevronAccent+Icon"/>
    <dgm:cxn modelId="{DDF238B9-DB6E-4A71-916D-B476EAA2E3EE}" type="presParOf" srcId="{3B762A9B-05B0-4639-81C2-7DC30182619E}" destId="{A883E5DC-4E61-49D6-BD64-D51D66965DEA}" srcOrd="1" destOrd="0" presId="urn:microsoft.com/office/officeart/2005/8/layout/chevronAccent+Icon"/>
    <dgm:cxn modelId="{95A93CEF-8CC9-492E-ACDA-51E97F404954}" type="presParOf" srcId="{4E66FE84-F5A1-4C03-8691-EE66E7161FFC}" destId="{3F67622F-D6FE-49D6-8824-D2D356C558D0}" srcOrd="1" destOrd="0" presId="urn:microsoft.com/office/officeart/2005/8/layout/chevronAccent+Icon"/>
    <dgm:cxn modelId="{54EB85F1-AA12-4AAE-8912-30BA0111EA02}" type="presParOf" srcId="{4E66FE84-F5A1-4C03-8691-EE66E7161FFC}" destId="{573969FB-6694-42F9-A460-DC2C11D6A7B5}" srcOrd="2" destOrd="0" presId="urn:microsoft.com/office/officeart/2005/8/layout/chevronAccent+Icon"/>
    <dgm:cxn modelId="{8282A336-6634-4FC1-AB2F-052EA080CABB}" type="presParOf" srcId="{573969FB-6694-42F9-A460-DC2C11D6A7B5}" destId="{48702A8C-B320-4C35-9C1F-692D96EFE3C0}" srcOrd="0" destOrd="0" presId="urn:microsoft.com/office/officeart/2005/8/layout/chevronAccent+Icon"/>
    <dgm:cxn modelId="{ED3483FB-7844-4BD7-9952-43045CF144F4}" type="presParOf" srcId="{573969FB-6694-42F9-A460-DC2C11D6A7B5}" destId="{3BDCD510-0F15-43F8-94AA-B8E2CB736DE0}" srcOrd="1" destOrd="0" presId="urn:microsoft.com/office/officeart/2005/8/layout/chevronAccent+Icon"/>
    <dgm:cxn modelId="{0C10324B-4838-4979-93AB-4A0937B2096B}" type="presParOf" srcId="{4E66FE84-F5A1-4C03-8691-EE66E7161FFC}" destId="{3B192584-CA1F-4BE3-AFFD-5689AB13D24E}" srcOrd="3" destOrd="0" presId="urn:microsoft.com/office/officeart/2005/8/layout/chevronAccent+Icon"/>
    <dgm:cxn modelId="{7003EB21-3882-4804-BCC3-B2E6B6AD1835}" type="presParOf" srcId="{4E66FE84-F5A1-4C03-8691-EE66E7161FFC}" destId="{F7D32188-9B7A-448E-832C-D507486FE9C4}" srcOrd="4" destOrd="0" presId="urn:microsoft.com/office/officeart/2005/8/layout/chevronAccent+Icon"/>
    <dgm:cxn modelId="{117FFD5D-54E3-4FA6-95B0-6E988D06F57B}" type="presParOf" srcId="{F7D32188-9B7A-448E-832C-D507486FE9C4}" destId="{8446E95D-936E-4A91-837F-DBC369900C87}" srcOrd="0" destOrd="0" presId="urn:microsoft.com/office/officeart/2005/8/layout/chevronAccent+Icon"/>
    <dgm:cxn modelId="{EA20A24E-D750-4D10-932A-7FA446125D47}" type="presParOf" srcId="{F7D32188-9B7A-448E-832C-D507486FE9C4}" destId="{0553CBAF-82AE-423B-96FF-4719E959DB9F}" srcOrd="1" destOrd="0" presId="urn:microsoft.com/office/officeart/2005/8/layout/chevronAccent+Icon"/>
    <dgm:cxn modelId="{946B68BF-BF2D-4180-ADF6-1151BF156746}" type="presParOf" srcId="{4E66FE84-F5A1-4C03-8691-EE66E7161FFC}" destId="{9AFB5392-5B7E-475C-84E6-E923E2B282FE}" srcOrd="5" destOrd="0" presId="urn:microsoft.com/office/officeart/2005/8/layout/chevronAccent+Icon"/>
    <dgm:cxn modelId="{AACCEAEB-3022-4DD5-99FC-30AD6A495594}" type="presParOf" srcId="{4E66FE84-F5A1-4C03-8691-EE66E7161FFC}" destId="{031C7C70-DC21-4F2B-8530-C952C407D0BF}" srcOrd="6" destOrd="0" presId="urn:microsoft.com/office/officeart/2005/8/layout/chevronAccent+Icon"/>
    <dgm:cxn modelId="{4D0FFB3C-9DCA-42A8-9F16-9FF242A968A7}" type="presParOf" srcId="{031C7C70-DC21-4F2B-8530-C952C407D0BF}" destId="{B23FB1D6-C9BE-4C14-96DB-EB615240547D}" srcOrd="0" destOrd="0" presId="urn:microsoft.com/office/officeart/2005/8/layout/chevronAccent+Icon"/>
    <dgm:cxn modelId="{236E3FE3-53C7-4444-A136-6ADFF54DE9DD}" type="presParOf" srcId="{031C7C70-DC21-4F2B-8530-C952C407D0BF}" destId="{D192370A-9829-45A2-B1A2-58E9B256664F}" srcOrd="1" destOrd="0" presId="urn:microsoft.com/office/officeart/2005/8/layout/chevronAccent+Icon"/>
    <dgm:cxn modelId="{9958C36B-6612-47D1-B092-238CE8609E30}" type="presParOf" srcId="{4E66FE84-F5A1-4C03-8691-EE66E7161FFC}" destId="{69F0E65D-3923-454A-AAF0-FEB4FEED6FC0}" srcOrd="7" destOrd="0" presId="urn:microsoft.com/office/officeart/2005/8/layout/chevronAccent+Icon"/>
    <dgm:cxn modelId="{7EBE809C-2CC7-4FC1-A15D-501AC843369A}" type="presParOf" srcId="{4E66FE84-F5A1-4C03-8691-EE66E7161FFC}" destId="{45698E79-45B7-4201-9FE5-203AD5D056B6}" srcOrd="8" destOrd="0" presId="urn:microsoft.com/office/officeart/2005/8/layout/chevronAccent+Icon"/>
    <dgm:cxn modelId="{C5E8F58A-A7D5-4D6A-9309-F3FACDB09CBF}" type="presParOf" srcId="{45698E79-45B7-4201-9FE5-203AD5D056B6}" destId="{5411FA1D-609C-47A0-B9AE-01542CB4D9CE}" srcOrd="0" destOrd="0" presId="urn:microsoft.com/office/officeart/2005/8/layout/chevronAccent+Icon"/>
    <dgm:cxn modelId="{DCF55C41-D1E8-482F-B8DA-676F0DCC8CFE}" type="presParOf" srcId="{45698E79-45B7-4201-9FE5-203AD5D056B6}" destId="{45A5FDCF-C927-4A70-B1AF-FEE179DE2363}" srcOrd="1" destOrd="0" presId="urn:microsoft.com/office/officeart/2005/8/layout/chevronAccent+Icon"/>
    <dgm:cxn modelId="{6AF8E812-A5D7-4840-9C42-6C5AA01589EA}" type="presParOf" srcId="{4E66FE84-F5A1-4C03-8691-EE66E7161FFC}" destId="{B4B147B1-FDFC-4D11-97D7-E0C5B2B331CE}" srcOrd="9" destOrd="0" presId="urn:microsoft.com/office/officeart/2005/8/layout/chevronAccent+Icon"/>
    <dgm:cxn modelId="{DE12C6E3-EFE8-4A72-B390-E4BD45E83EB4}" type="presParOf" srcId="{4E66FE84-F5A1-4C03-8691-EE66E7161FFC}" destId="{9DD23C01-6558-44BB-AB04-1800E36D0C97}" srcOrd="10" destOrd="0" presId="urn:microsoft.com/office/officeart/2005/8/layout/chevronAccent+Icon"/>
    <dgm:cxn modelId="{125400B7-F8BE-493D-B7BF-A638F373AF82}" type="presParOf" srcId="{9DD23C01-6558-44BB-AB04-1800E36D0C97}" destId="{3830502F-6AD6-4DBA-9A54-55B0B4EC54A6}" srcOrd="0" destOrd="0" presId="urn:microsoft.com/office/officeart/2005/8/layout/chevronAccent+Icon"/>
    <dgm:cxn modelId="{BA024D59-0F37-46F0-A0A8-15AD72A90879}" type="presParOf" srcId="{9DD23C01-6558-44BB-AB04-1800E36D0C97}" destId="{273FCB07-1CF0-4233-8824-F7D48A14F924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A8684-EDB9-4F98-8B4C-895E26056487}">
      <dsp:nvSpPr>
        <dsp:cNvPr id="0" name=""/>
        <dsp:cNvSpPr/>
      </dsp:nvSpPr>
      <dsp:spPr>
        <a:xfrm>
          <a:off x="7203" y="613908"/>
          <a:ext cx="1880668" cy="911473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83E5DC-4E61-49D6-BD64-D51D66965DEA}">
      <dsp:nvSpPr>
        <dsp:cNvPr id="0" name=""/>
        <dsp:cNvSpPr/>
      </dsp:nvSpPr>
      <dsp:spPr>
        <a:xfrm>
          <a:off x="443761" y="771926"/>
          <a:ext cx="1718028" cy="958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Procurement of strip based Haemoglobinometer</a:t>
          </a:r>
          <a:endParaRPr lang="en-US" sz="1600" kern="1200" dirty="0"/>
        </a:p>
      </dsp:txBody>
      <dsp:txXfrm>
        <a:off x="471832" y="799997"/>
        <a:ext cx="1661886" cy="902263"/>
      </dsp:txXfrm>
    </dsp:sp>
    <dsp:sp modelId="{48702A8C-B320-4C35-9C1F-692D96EFE3C0}">
      <dsp:nvSpPr>
        <dsp:cNvPr id="0" name=""/>
        <dsp:cNvSpPr/>
      </dsp:nvSpPr>
      <dsp:spPr>
        <a:xfrm>
          <a:off x="2220299" y="613908"/>
          <a:ext cx="1880668" cy="911473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DCD510-0F15-43F8-94AA-B8E2CB736DE0}">
      <dsp:nvSpPr>
        <dsp:cNvPr id="0" name=""/>
        <dsp:cNvSpPr/>
      </dsp:nvSpPr>
      <dsp:spPr>
        <a:xfrm>
          <a:off x="2721811" y="771926"/>
          <a:ext cx="1588120" cy="958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Discussion with state and district NHM team</a:t>
          </a:r>
          <a:endParaRPr lang="en-US" sz="1600" kern="1200" dirty="0"/>
        </a:p>
      </dsp:txBody>
      <dsp:txXfrm>
        <a:off x="2749882" y="799997"/>
        <a:ext cx="1531978" cy="902263"/>
      </dsp:txXfrm>
    </dsp:sp>
    <dsp:sp modelId="{8446E95D-936E-4A91-837F-DBC369900C87}">
      <dsp:nvSpPr>
        <dsp:cNvPr id="0" name=""/>
        <dsp:cNvSpPr/>
      </dsp:nvSpPr>
      <dsp:spPr>
        <a:xfrm>
          <a:off x="4368441" y="613908"/>
          <a:ext cx="1880668" cy="911473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53CBAF-82AE-423B-96FF-4719E959DB9F}">
      <dsp:nvSpPr>
        <dsp:cNvPr id="0" name=""/>
        <dsp:cNvSpPr/>
      </dsp:nvSpPr>
      <dsp:spPr>
        <a:xfrm>
          <a:off x="4869952" y="771926"/>
          <a:ext cx="1588120" cy="958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Revision / Development of Microplan</a:t>
          </a:r>
          <a:endParaRPr lang="en-US" sz="1600" kern="1200" dirty="0"/>
        </a:p>
      </dsp:txBody>
      <dsp:txXfrm>
        <a:off x="4898023" y="799997"/>
        <a:ext cx="1531978" cy="902263"/>
      </dsp:txXfrm>
    </dsp:sp>
    <dsp:sp modelId="{B23FB1D6-C9BE-4C14-96DB-EB615240547D}">
      <dsp:nvSpPr>
        <dsp:cNvPr id="0" name=""/>
        <dsp:cNvSpPr/>
      </dsp:nvSpPr>
      <dsp:spPr>
        <a:xfrm>
          <a:off x="6516582" y="613908"/>
          <a:ext cx="1880668" cy="911473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2370A-9829-45A2-B1A2-58E9B256664F}">
      <dsp:nvSpPr>
        <dsp:cNvPr id="0" name=""/>
        <dsp:cNvSpPr/>
      </dsp:nvSpPr>
      <dsp:spPr>
        <a:xfrm>
          <a:off x="7018094" y="771926"/>
          <a:ext cx="1588120" cy="958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Orientation of RBSK and SSD ANM </a:t>
          </a:r>
          <a:endParaRPr lang="en-US" sz="1600" kern="1200" dirty="0"/>
        </a:p>
      </dsp:txBody>
      <dsp:txXfrm>
        <a:off x="7046165" y="799997"/>
        <a:ext cx="1531978" cy="902263"/>
      </dsp:txXfrm>
    </dsp:sp>
    <dsp:sp modelId="{5411FA1D-609C-47A0-B9AE-01542CB4D9CE}">
      <dsp:nvSpPr>
        <dsp:cNvPr id="0" name=""/>
        <dsp:cNvSpPr/>
      </dsp:nvSpPr>
      <dsp:spPr>
        <a:xfrm>
          <a:off x="8664724" y="613908"/>
          <a:ext cx="1880668" cy="911473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A5FDCF-C927-4A70-B1AF-FEE179DE2363}">
      <dsp:nvSpPr>
        <dsp:cNvPr id="0" name=""/>
        <dsp:cNvSpPr/>
      </dsp:nvSpPr>
      <dsp:spPr>
        <a:xfrm>
          <a:off x="9166236" y="771926"/>
          <a:ext cx="1588120" cy="958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Health Screening &amp; monitoring </a:t>
          </a:r>
          <a:endParaRPr lang="en-US" sz="1600" kern="1200" dirty="0"/>
        </a:p>
      </dsp:txBody>
      <dsp:txXfrm>
        <a:off x="9194307" y="799997"/>
        <a:ext cx="1531978" cy="902263"/>
      </dsp:txXfrm>
    </dsp:sp>
    <dsp:sp modelId="{3830502F-6AD6-4DBA-9A54-55B0B4EC54A6}">
      <dsp:nvSpPr>
        <dsp:cNvPr id="0" name=""/>
        <dsp:cNvSpPr/>
      </dsp:nvSpPr>
      <dsp:spPr>
        <a:xfrm>
          <a:off x="10812866" y="613908"/>
          <a:ext cx="1880668" cy="911473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FCB07-1CF0-4233-8824-F7D48A14F924}">
      <dsp:nvSpPr>
        <dsp:cNvPr id="0" name=""/>
        <dsp:cNvSpPr/>
      </dsp:nvSpPr>
      <dsp:spPr>
        <a:xfrm>
          <a:off x="11314377" y="771926"/>
          <a:ext cx="1588120" cy="958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Data Collection, Analysis</a:t>
          </a:r>
          <a:endParaRPr lang="en-US" sz="1600" kern="1200" dirty="0"/>
        </a:p>
      </dsp:txBody>
      <dsp:txXfrm>
        <a:off x="11342448" y="799997"/>
        <a:ext cx="1531978" cy="9022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30617" cy="4991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8987" y="1"/>
            <a:ext cx="2930617" cy="4991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A03EA-7FD5-437A-B594-D67601228819}" type="datetimeFigureOut">
              <a:rPr lang="en-IN" smtClean="0"/>
              <a:pPr/>
              <a:t>02-08-2021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43352"/>
            <a:ext cx="2930617" cy="4991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8987" y="9443352"/>
            <a:ext cx="2930617" cy="4991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8E9A9-7226-4ECE-8FEE-5BBE561D8A8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81234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29837" cy="498852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3" y="0"/>
            <a:ext cx="2929837" cy="498852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ADF4B55D-756A-4476-83FD-DBC4E19BB1B5}" type="datetimeFigureOut">
              <a:rPr lang="en-IN" smtClean="0"/>
              <a:pPr/>
              <a:t>02-08-2021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87375" y="1243013"/>
            <a:ext cx="55880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5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3664"/>
            <a:ext cx="2929837" cy="49885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3" y="9443664"/>
            <a:ext cx="2929837" cy="49885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46412969-C445-466B-B820-3D419694352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30029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38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9425" algn="l" defTabSz="1038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38850" algn="l" defTabSz="1038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58275" algn="l" defTabSz="1038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77700" algn="l" defTabSz="1038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97125" algn="l" defTabSz="1038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16550" algn="l" defTabSz="1038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35974" algn="l" defTabSz="1038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55399" algn="l" defTabSz="1038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87375" y="1243013"/>
            <a:ext cx="5588000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E5A72-C798-4FD5-9A3E-ED7BADBF362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1565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87375" y="1243013"/>
            <a:ext cx="5588000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12969-C445-466B-B820-3D419694352A}" type="slidenum">
              <a:rPr lang="en-IN" smtClean="0"/>
              <a:pPr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40189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0489" y="1328909"/>
            <a:ext cx="10142935" cy="2826985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0489" y="4264913"/>
            <a:ext cx="10142935" cy="1960468"/>
          </a:xfrm>
        </p:spPr>
        <p:txBody>
          <a:bodyPr/>
          <a:lstStyle>
            <a:lvl1pPr marL="0" indent="0" algn="ctr">
              <a:buNone/>
              <a:defRPr sz="2700"/>
            </a:lvl1pPr>
            <a:lvl2pPr marL="519425" indent="0" algn="ctr">
              <a:buNone/>
              <a:defRPr sz="2300"/>
            </a:lvl2pPr>
            <a:lvl3pPr marL="1038850" indent="0" algn="ctr">
              <a:buNone/>
              <a:defRPr sz="2000"/>
            </a:lvl3pPr>
            <a:lvl4pPr marL="1558275" indent="0" algn="ctr">
              <a:buNone/>
              <a:defRPr sz="1800"/>
            </a:lvl4pPr>
            <a:lvl5pPr marL="2077700" indent="0" algn="ctr">
              <a:buNone/>
              <a:defRPr sz="1800"/>
            </a:lvl5pPr>
            <a:lvl6pPr marL="2597125" indent="0" algn="ctr">
              <a:buNone/>
              <a:defRPr sz="1800"/>
            </a:lvl6pPr>
            <a:lvl7pPr marL="3116550" indent="0" algn="ctr">
              <a:buNone/>
              <a:defRPr sz="1800"/>
            </a:lvl7pPr>
            <a:lvl8pPr marL="3635974" indent="0" algn="ctr">
              <a:buNone/>
              <a:defRPr sz="1800"/>
            </a:lvl8pPr>
            <a:lvl9pPr marL="4155399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E30B0-AF37-46E6-B582-0DB4FBA4FCAB}" type="datetimeFigureOut">
              <a:rPr lang="en-IN" smtClean="0"/>
              <a:pPr/>
              <a:t>02-08-2021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7BAF-0B80-4BD7-A332-86603544DE7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59416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E30B0-AF37-46E6-B582-0DB4FBA4FCAB}" type="datetimeFigureOut">
              <a:rPr lang="en-IN" smtClean="0"/>
              <a:pPr/>
              <a:t>02-08-2021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7BAF-0B80-4BD7-A332-86603544DE7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63537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78050" y="432318"/>
            <a:ext cx="2916094" cy="68813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9769" y="432318"/>
            <a:ext cx="8579232" cy="688137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E30B0-AF37-46E6-B582-0DB4FBA4FCAB}" type="datetimeFigureOut">
              <a:rPr lang="en-IN" smtClean="0"/>
              <a:pPr/>
              <a:t>02-08-2021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7BAF-0B80-4BD7-A332-86603544DE7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93163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E30B0-AF37-46E6-B582-0DB4FBA4FCAB}" type="datetimeFigureOut">
              <a:rPr lang="en-IN" smtClean="0"/>
              <a:pPr/>
              <a:t>02-08-2021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7BAF-0B80-4BD7-A332-86603544DE7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70883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725" y="2024378"/>
            <a:ext cx="11664375" cy="3377720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2725" y="5434053"/>
            <a:ext cx="11664375" cy="1776263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51942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0388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5582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77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971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1165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359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5539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E30B0-AF37-46E6-B582-0DB4FBA4FCAB}" type="datetimeFigureOut">
              <a:rPr lang="en-IN" smtClean="0"/>
              <a:pPr/>
              <a:t>02-08-2021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7BAF-0B80-4BD7-A332-86603544DE7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6883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9769" y="2161591"/>
            <a:ext cx="5747663" cy="51521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6481" y="2161591"/>
            <a:ext cx="5747663" cy="51521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E30B0-AF37-46E6-B582-0DB4FBA4FCAB}" type="datetimeFigureOut">
              <a:rPr lang="en-IN" smtClean="0"/>
              <a:pPr/>
              <a:t>02-08-2021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7BAF-0B80-4BD7-A332-86603544DE7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9796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530" y="432319"/>
            <a:ext cx="11664375" cy="15695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1531" y="1990544"/>
            <a:ext cx="5721249" cy="97553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425" indent="0">
              <a:buNone/>
              <a:defRPr sz="2300" b="1"/>
            </a:lvl2pPr>
            <a:lvl3pPr marL="1038850" indent="0">
              <a:buNone/>
              <a:defRPr sz="2000" b="1"/>
            </a:lvl3pPr>
            <a:lvl4pPr marL="1558275" indent="0">
              <a:buNone/>
              <a:defRPr sz="1800" b="1"/>
            </a:lvl4pPr>
            <a:lvl5pPr marL="2077700" indent="0">
              <a:buNone/>
              <a:defRPr sz="1800" b="1"/>
            </a:lvl5pPr>
            <a:lvl6pPr marL="2597125" indent="0">
              <a:buNone/>
              <a:defRPr sz="1800" b="1"/>
            </a:lvl6pPr>
            <a:lvl7pPr marL="3116550" indent="0">
              <a:buNone/>
              <a:defRPr sz="1800" b="1"/>
            </a:lvl7pPr>
            <a:lvl8pPr marL="3635974" indent="0">
              <a:buNone/>
              <a:defRPr sz="1800" b="1"/>
            </a:lvl8pPr>
            <a:lvl9pPr marL="4155399" indent="0">
              <a:buNone/>
              <a:defRPr sz="18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1531" y="2966078"/>
            <a:ext cx="5721249" cy="43626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46481" y="1990544"/>
            <a:ext cx="5749425" cy="97553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425" indent="0">
              <a:buNone/>
              <a:defRPr sz="2300" b="1"/>
            </a:lvl2pPr>
            <a:lvl3pPr marL="1038850" indent="0">
              <a:buNone/>
              <a:defRPr sz="2000" b="1"/>
            </a:lvl3pPr>
            <a:lvl4pPr marL="1558275" indent="0">
              <a:buNone/>
              <a:defRPr sz="1800" b="1"/>
            </a:lvl4pPr>
            <a:lvl5pPr marL="2077700" indent="0">
              <a:buNone/>
              <a:defRPr sz="1800" b="1"/>
            </a:lvl5pPr>
            <a:lvl6pPr marL="2597125" indent="0">
              <a:buNone/>
              <a:defRPr sz="1800" b="1"/>
            </a:lvl6pPr>
            <a:lvl7pPr marL="3116550" indent="0">
              <a:buNone/>
              <a:defRPr sz="1800" b="1"/>
            </a:lvl7pPr>
            <a:lvl8pPr marL="3635974" indent="0">
              <a:buNone/>
              <a:defRPr sz="1800" b="1"/>
            </a:lvl8pPr>
            <a:lvl9pPr marL="4155399" indent="0">
              <a:buNone/>
              <a:defRPr sz="18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46481" y="2966078"/>
            <a:ext cx="5749425" cy="43626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E30B0-AF37-46E6-B582-0DB4FBA4FCAB}" type="datetimeFigureOut">
              <a:rPr lang="en-IN" smtClean="0"/>
              <a:pPr/>
              <a:t>02-08-2021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7BAF-0B80-4BD7-A332-86603544DE7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7630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E30B0-AF37-46E6-B582-0DB4FBA4FCAB}" type="datetimeFigureOut">
              <a:rPr lang="en-IN" smtClean="0"/>
              <a:pPr/>
              <a:t>02-08-2021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7BAF-0B80-4BD7-A332-86603544DE7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123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E30B0-AF37-46E6-B582-0DB4FBA4FCAB}" type="datetimeFigureOut">
              <a:rPr lang="en-IN" smtClean="0"/>
              <a:pPr/>
              <a:t>02-08-2021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7BAF-0B80-4BD7-A332-86603544DE7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93810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531" y="541338"/>
            <a:ext cx="4361814" cy="1894681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9424" y="1169139"/>
            <a:ext cx="6846481" cy="577050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1531" y="2436019"/>
            <a:ext cx="4361814" cy="4513026"/>
          </a:xfrm>
        </p:spPr>
        <p:txBody>
          <a:bodyPr/>
          <a:lstStyle>
            <a:lvl1pPr marL="0" indent="0">
              <a:buNone/>
              <a:defRPr sz="1800"/>
            </a:lvl1pPr>
            <a:lvl2pPr marL="519425" indent="0">
              <a:buNone/>
              <a:defRPr sz="1600"/>
            </a:lvl2pPr>
            <a:lvl3pPr marL="1038850" indent="0">
              <a:buNone/>
              <a:defRPr sz="1400"/>
            </a:lvl3pPr>
            <a:lvl4pPr marL="1558275" indent="0">
              <a:buNone/>
              <a:defRPr sz="1100"/>
            </a:lvl4pPr>
            <a:lvl5pPr marL="2077700" indent="0">
              <a:buNone/>
              <a:defRPr sz="1100"/>
            </a:lvl5pPr>
            <a:lvl6pPr marL="2597125" indent="0">
              <a:buNone/>
              <a:defRPr sz="1100"/>
            </a:lvl6pPr>
            <a:lvl7pPr marL="3116550" indent="0">
              <a:buNone/>
              <a:defRPr sz="1100"/>
            </a:lvl7pPr>
            <a:lvl8pPr marL="3635974" indent="0">
              <a:buNone/>
              <a:defRPr sz="1100"/>
            </a:lvl8pPr>
            <a:lvl9pPr marL="4155399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E30B0-AF37-46E6-B582-0DB4FBA4FCAB}" type="datetimeFigureOut">
              <a:rPr lang="en-IN" smtClean="0"/>
              <a:pPr/>
              <a:t>02-08-2021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7BAF-0B80-4BD7-A332-86603544DE7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841096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531" y="541338"/>
            <a:ext cx="4361814" cy="1894681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49424" y="1169139"/>
            <a:ext cx="6846481" cy="5770508"/>
          </a:xfrm>
        </p:spPr>
        <p:txBody>
          <a:bodyPr/>
          <a:lstStyle>
            <a:lvl1pPr marL="0" indent="0">
              <a:buNone/>
              <a:defRPr sz="3600"/>
            </a:lvl1pPr>
            <a:lvl2pPr marL="519425" indent="0">
              <a:buNone/>
              <a:defRPr sz="3200"/>
            </a:lvl2pPr>
            <a:lvl3pPr marL="1038850" indent="0">
              <a:buNone/>
              <a:defRPr sz="2700"/>
            </a:lvl3pPr>
            <a:lvl4pPr marL="1558275" indent="0">
              <a:buNone/>
              <a:defRPr sz="2300"/>
            </a:lvl4pPr>
            <a:lvl5pPr marL="2077700" indent="0">
              <a:buNone/>
              <a:defRPr sz="2300"/>
            </a:lvl5pPr>
            <a:lvl6pPr marL="2597125" indent="0">
              <a:buNone/>
              <a:defRPr sz="2300"/>
            </a:lvl6pPr>
            <a:lvl7pPr marL="3116550" indent="0">
              <a:buNone/>
              <a:defRPr sz="2300"/>
            </a:lvl7pPr>
            <a:lvl8pPr marL="3635974" indent="0">
              <a:buNone/>
              <a:defRPr sz="2300"/>
            </a:lvl8pPr>
            <a:lvl9pPr marL="4155399" indent="0">
              <a:buNone/>
              <a:defRPr sz="23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1531" y="2436019"/>
            <a:ext cx="4361814" cy="4513026"/>
          </a:xfrm>
        </p:spPr>
        <p:txBody>
          <a:bodyPr/>
          <a:lstStyle>
            <a:lvl1pPr marL="0" indent="0">
              <a:buNone/>
              <a:defRPr sz="1800"/>
            </a:lvl1pPr>
            <a:lvl2pPr marL="519425" indent="0">
              <a:buNone/>
              <a:defRPr sz="1600"/>
            </a:lvl2pPr>
            <a:lvl3pPr marL="1038850" indent="0">
              <a:buNone/>
              <a:defRPr sz="1400"/>
            </a:lvl3pPr>
            <a:lvl4pPr marL="1558275" indent="0">
              <a:buNone/>
              <a:defRPr sz="1100"/>
            </a:lvl4pPr>
            <a:lvl5pPr marL="2077700" indent="0">
              <a:buNone/>
              <a:defRPr sz="1100"/>
            </a:lvl5pPr>
            <a:lvl6pPr marL="2597125" indent="0">
              <a:buNone/>
              <a:defRPr sz="1100"/>
            </a:lvl6pPr>
            <a:lvl7pPr marL="3116550" indent="0">
              <a:buNone/>
              <a:defRPr sz="1100"/>
            </a:lvl7pPr>
            <a:lvl8pPr marL="3635974" indent="0">
              <a:buNone/>
              <a:defRPr sz="1100"/>
            </a:lvl8pPr>
            <a:lvl9pPr marL="4155399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E30B0-AF37-46E6-B582-0DB4FBA4FCAB}" type="datetimeFigureOut">
              <a:rPr lang="en-IN" smtClean="0"/>
              <a:pPr/>
              <a:t>02-08-2021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7BAF-0B80-4BD7-A332-86603544DE7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2849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9769" y="432319"/>
            <a:ext cx="11664375" cy="1569504"/>
          </a:xfrm>
          <a:prstGeom prst="rect">
            <a:avLst/>
          </a:prstGeom>
        </p:spPr>
        <p:txBody>
          <a:bodyPr vert="horz" lIns="103885" tIns="51942" rIns="103885" bIns="5194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9769" y="2161591"/>
            <a:ext cx="11664375" cy="5152105"/>
          </a:xfrm>
          <a:prstGeom prst="rect">
            <a:avLst/>
          </a:prstGeom>
        </p:spPr>
        <p:txBody>
          <a:bodyPr vert="horz" lIns="103885" tIns="51942" rIns="103885" bIns="51942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769" y="7526096"/>
            <a:ext cx="3042880" cy="432318"/>
          </a:xfrm>
          <a:prstGeom prst="rect">
            <a:avLst/>
          </a:prstGeom>
        </p:spPr>
        <p:txBody>
          <a:bodyPr vert="horz" lIns="103885" tIns="51942" rIns="103885" bIns="5194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E30B0-AF37-46E6-B582-0DB4FBA4FCAB}" type="datetimeFigureOut">
              <a:rPr lang="en-IN" smtClean="0"/>
              <a:pPr/>
              <a:t>02-08-2021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79796" y="7526096"/>
            <a:ext cx="4564321" cy="432318"/>
          </a:xfrm>
          <a:prstGeom prst="rect">
            <a:avLst/>
          </a:prstGeom>
        </p:spPr>
        <p:txBody>
          <a:bodyPr vert="horz" lIns="103885" tIns="51942" rIns="103885" bIns="5194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51264" y="7526096"/>
            <a:ext cx="3042880" cy="432318"/>
          </a:xfrm>
          <a:prstGeom prst="rect">
            <a:avLst/>
          </a:prstGeom>
        </p:spPr>
        <p:txBody>
          <a:bodyPr vert="horz" lIns="103885" tIns="51942" rIns="103885" bIns="5194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F7BAF-0B80-4BD7-A332-86603544DE7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2389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3885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712" indent="-259712" algn="l" defTabSz="1038850" rtl="0" eaLnBrk="1" latinLnBrk="0" hangingPunct="1">
        <a:lnSpc>
          <a:spcPct val="90000"/>
        </a:lnSpc>
        <a:spcBef>
          <a:spcPts val="1136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79137" indent="-259712" algn="l" defTabSz="1038850" rtl="0" eaLnBrk="1" latinLnBrk="0" hangingPunct="1">
        <a:lnSpc>
          <a:spcPct val="90000"/>
        </a:lnSpc>
        <a:spcBef>
          <a:spcPts val="56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562" indent="-259712" algn="l" defTabSz="1038850" rtl="0" eaLnBrk="1" latinLnBrk="0" hangingPunct="1">
        <a:lnSpc>
          <a:spcPct val="90000"/>
        </a:lnSpc>
        <a:spcBef>
          <a:spcPts val="568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17987" indent="-259712" algn="l" defTabSz="1038850" rtl="0" eaLnBrk="1" latinLnBrk="0" hangingPunct="1">
        <a:lnSpc>
          <a:spcPct val="90000"/>
        </a:lnSpc>
        <a:spcBef>
          <a:spcPts val="568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337412" indent="-259712" algn="l" defTabSz="1038850" rtl="0" eaLnBrk="1" latinLnBrk="0" hangingPunct="1">
        <a:lnSpc>
          <a:spcPct val="90000"/>
        </a:lnSpc>
        <a:spcBef>
          <a:spcPts val="568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856837" indent="-259712" algn="l" defTabSz="1038850" rtl="0" eaLnBrk="1" latinLnBrk="0" hangingPunct="1">
        <a:lnSpc>
          <a:spcPct val="90000"/>
        </a:lnSpc>
        <a:spcBef>
          <a:spcPts val="568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76262" indent="-259712" algn="l" defTabSz="1038850" rtl="0" eaLnBrk="1" latinLnBrk="0" hangingPunct="1">
        <a:lnSpc>
          <a:spcPct val="90000"/>
        </a:lnSpc>
        <a:spcBef>
          <a:spcPts val="568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95687" indent="-259712" algn="l" defTabSz="1038850" rtl="0" eaLnBrk="1" latinLnBrk="0" hangingPunct="1">
        <a:lnSpc>
          <a:spcPct val="90000"/>
        </a:lnSpc>
        <a:spcBef>
          <a:spcPts val="568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415112" indent="-259712" algn="l" defTabSz="1038850" rtl="0" eaLnBrk="1" latinLnBrk="0" hangingPunct="1">
        <a:lnSpc>
          <a:spcPct val="90000"/>
        </a:lnSpc>
        <a:spcBef>
          <a:spcPts val="568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88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425" algn="l" defTabSz="10388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850" algn="l" defTabSz="10388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275" algn="l" defTabSz="10388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700" algn="l" defTabSz="10388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7125" algn="l" defTabSz="10388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6550" algn="l" defTabSz="10388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5974" algn="l" defTabSz="10388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5399" algn="l" defTabSz="10388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chart" Target="../charts/chart7.xml"/><Relationship Id="rId7" Type="http://schemas.openxmlformats.org/officeDocument/2006/relationships/image" Target="../media/image1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11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826" y="2023949"/>
            <a:ext cx="12870257" cy="2826985"/>
          </a:xfrm>
        </p:spPr>
        <p:txBody>
          <a:bodyPr>
            <a:normAutofit/>
          </a:bodyPr>
          <a:lstStyle/>
          <a:p>
            <a:r>
              <a:rPr lang="en-IN" sz="5500" b="1" dirty="0">
                <a:latin typeface="+mn-lt"/>
              </a:rPr>
              <a:t>STATUS</a:t>
            </a:r>
            <a:r>
              <a:rPr lang="en-IN" sz="6100" b="1" dirty="0">
                <a:latin typeface="+mn-lt"/>
              </a:rPr>
              <a:t> OF ANAEMIA AMONG ADOLESCENTS STUDYING IN  RESIDENTIAL SCHOOLS OF ODISHA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/>
          <a:srcRect l="746" t="57764" r="853"/>
          <a:stretch/>
        </p:blipFill>
        <p:spPr>
          <a:xfrm>
            <a:off x="0" y="2"/>
            <a:ext cx="13523913" cy="633728"/>
          </a:xfrm>
          <a:prstGeom prst="rect">
            <a:avLst/>
          </a:prstGeom>
        </p:spPr>
      </p:pic>
      <p:pic>
        <p:nvPicPr>
          <p:cNvPr id="8" name="Picture 7" descr="Lar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3522" y="6562260"/>
            <a:ext cx="1696866" cy="84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96399" y="6241152"/>
            <a:ext cx="1124361" cy="12831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085" b="22370"/>
          <a:stretch/>
        </p:blipFill>
        <p:spPr>
          <a:xfrm>
            <a:off x="1752477" y="6316844"/>
            <a:ext cx="1875035" cy="113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710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63495" y="489234"/>
            <a:ext cx="11664375" cy="814918"/>
          </a:xfrm>
          <a:prstGeom prst="rect">
            <a:avLst/>
          </a:prstGeom>
        </p:spPr>
        <p:txBody>
          <a:bodyPr lIns="103885" tIns="51942" rIns="103885" bIns="51942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4500" b="1" dirty="0"/>
              <a:t>Prevalence of Anaemia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746" t="57764" r="853"/>
          <a:stretch/>
        </p:blipFill>
        <p:spPr>
          <a:xfrm>
            <a:off x="0" y="2"/>
            <a:ext cx="13523913" cy="6337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6675" y="7171880"/>
            <a:ext cx="6411196" cy="828173"/>
          </a:xfrm>
          <a:prstGeom prst="rect">
            <a:avLst/>
          </a:prstGeom>
          <a:noFill/>
        </p:spPr>
        <p:txBody>
          <a:bodyPr wrap="square" lIns="103885" tIns="51942" rIns="103885" bIns="51942" rtlCol="0">
            <a:spAutoFit/>
          </a:bodyPr>
          <a:lstStyle/>
          <a:p>
            <a:pPr marL="84355"/>
            <a:r>
              <a:rPr lang="en-GB" sz="2700" dirty="0"/>
              <a:t>77.4% students were found to be anaemic</a:t>
            </a:r>
          </a:p>
          <a:p>
            <a:pPr marL="84355"/>
            <a:r>
              <a:rPr lang="en-GB" dirty="0" smtClean="0"/>
              <a:t>(August to December 2018</a:t>
            </a:r>
            <a:r>
              <a:rPr lang="en-GB" dirty="0"/>
              <a:t>)</a:t>
            </a:r>
            <a:endParaRPr lang="en-GB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563495" y="1374306"/>
            <a:ext cx="7036124" cy="5626994"/>
            <a:chOff x="507999" y="1064495"/>
            <a:chExt cx="9143986" cy="5244865"/>
          </a:xfrm>
        </p:grpSpPr>
        <p:graphicFrame>
          <p:nvGraphicFramePr>
            <p:cNvPr id="2" name="Chart 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2751630468"/>
                </p:ext>
              </p:extLst>
            </p:nvPr>
          </p:nvGraphicFramePr>
          <p:xfrm>
            <a:off x="507999" y="1223491"/>
            <a:ext cx="8685162" cy="50858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2237877" y="4364741"/>
              <a:ext cx="1247606" cy="372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 smtClean="0">
                  <a:solidFill>
                    <a:srgbClr val="002060"/>
                  </a:solidFill>
                </a:rPr>
                <a:t>22.5%</a:t>
              </a:r>
              <a:endParaRPr lang="en-IN" b="1" dirty="0">
                <a:solidFill>
                  <a:srgbClr val="00206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026006" y="4364741"/>
              <a:ext cx="938882" cy="372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 smtClean="0">
                  <a:solidFill>
                    <a:srgbClr val="002060"/>
                  </a:solidFill>
                </a:rPr>
                <a:t>24%</a:t>
              </a:r>
              <a:endParaRPr lang="en-IN" b="1" dirty="0">
                <a:solidFill>
                  <a:srgbClr val="00206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10749" y="4334305"/>
              <a:ext cx="945535" cy="372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 smtClean="0">
                  <a:solidFill>
                    <a:srgbClr val="002060"/>
                  </a:solidFill>
                </a:rPr>
                <a:t>50%</a:t>
              </a:r>
              <a:endParaRPr lang="en-IN" b="1" dirty="0">
                <a:solidFill>
                  <a:srgbClr val="00206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35792" y="5444544"/>
              <a:ext cx="1030109" cy="372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 smtClean="0">
                  <a:solidFill>
                    <a:schemeClr val="bg1"/>
                  </a:solidFill>
                </a:rPr>
                <a:t>3.4%</a:t>
              </a:r>
              <a:endParaRPr lang="en-IN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55075" y="1064495"/>
              <a:ext cx="2396910" cy="745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300" b="1" dirty="0"/>
                <a:t>N= 77,507</a:t>
              </a:r>
            </a:p>
            <a:p>
              <a:r>
                <a:rPr lang="en-IN" sz="2300" b="1" dirty="0"/>
                <a:t>5 Districts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317871" y="1345182"/>
            <a:ext cx="6304331" cy="5656119"/>
            <a:chOff x="6597165" y="1136106"/>
            <a:chExt cx="5683444" cy="5037483"/>
          </a:xfrm>
        </p:grpSpPr>
        <p:graphicFrame>
          <p:nvGraphicFramePr>
            <p:cNvPr id="12" name="Chart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3376022454"/>
                </p:ext>
              </p:extLst>
            </p:nvPr>
          </p:nvGraphicFramePr>
          <p:xfrm>
            <a:off x="6597165" y="1302649"/>
            <a:ext cx="5619159" cy="48709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7575852" y="5065593"/>
              <a:ext cx="766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b="1" dirty="0" smtClean="0"/>
                <a:t>10%</a:t>
              </a:r>
              <a:endParaRPr lang="en-IN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755424" y="4151085"/>
              <a:ext cx="766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b="1" dirty="0" smtClean="0"/>
                <a:t>32%</a:t>
              </a:r>
              <a:endParaRPr lang="en-IN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897300" y="4154655"/>
              <a:ext cx="766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b="1" dirty="0" smtClean="0"/>
                <a:t>56%</a:t>
              </a:r>
              <a:endParaRPr lang="en-IN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093959" y="4842633"/>
              <a:ext cx="766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b="1" dirty="0" smtClean="0"/>
                <a:t>1.5%</a:t>
              </a:r>
              <a:endParaRPr lang="en-IN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919168" y="1136106"/>
              <a:ext cx="13614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300" b="1" dirty="0"/>
                <a:t>N= 3,705</a:t>
              </a:r>
            </a:p>
            <a:p>
              <a:r>
                <a:rPr lang="en-IN" sz="2300" b="1" dirty="0"/>
                <a:t>3 Districts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613672" y="7194814"/>
            <a:ext cx="5937222" cy="828173"/>
          </a:xfrm>
          <a:prstGeom prst="rect">
            <a:avLst/>
          </a:prstGeom>
          <a:noFill/>
        </p:spPr>
        <p:txBody>
          <a:bodyPr wrap="square" lIns="103885" tIns="51942" rIns="103885" bIns="51942" rtlCol="0">
            <a:spAutoFit/>
          </a:bodyPr>
          <a:lstStyle/>
          <a:p>
            <a:pPr marL="84355"/>
            <a:r>
              <a:rPr lang="en-GB" sz="2700" dirty="0"/>
              <a:t>90% students were found to be anaemic</a:t>
            </a:r>
          </a:p>
          <a:p>
            <a:pPr marL="84355"/>
            <a:r>
              <a:rPr lang="en-GB" dirty="0" smtClean="0"/>
              <a:t>(Pilot phase: August to December 2017) </a:t>
            </a:r>
          </a:p>
        </p:txBody>
      </p:sp>
    </p:spTree>
    <p:extLst>
      <p:ext uri="{BB962C8B-B14F-4D97-AF65-F5344CB8AC3E}">
        <p14:creationId xmlns:p14="http://schemas.microsoft.com/office/powerpoint/2010/main" xmlns="" val="87232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47834938"/>
              </p:ext>
            </p:extLst>
          </p:nvPr>
        </p:nvGraphicFramePr>
        <p:xfrm>
          <a:off x="563497" y="1190943"/>
          <a:ext cx="6142112" cy="6291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78667291"/>
              </p:ext>
            </p:extLst>
          </p:nvPr>
        </p:nvGraphicFramePr>
        <p:xfrm>
          <a:off x="6823236" y="1407478"/>
          <a:ext cx="6441469" cy="6075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5839" y="6057530"/>
            <a:ext cx="800349" cy="412675"/>
          </a:xfrm>
          <a:prstGeom prst="rect">
            <a:avLst/>
          </a:prstGeom>
          <a:noFill/>
        </p:spPr>
        <p:txBody>
          <a:bodyPr wrap="square" lIns="103885" tIns="51942" rIns="103885" bIns="51942" rtlCol="0">
            <a:spAutoFit/>
          </a:bodyPr>
          <a:lstStyle/>
          <a:p>
            <a:r>
              <a:rPr lang="en-IN" b="1" dirty="0" smtClean="0"/>
              <a:t>32%</a:t>
            </a:r>
            <a:endParaRPr lang="en-IN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270078" y="6290911"/>
            <a:ext cx="779832" cy="412675"/>
          </a:xfrm>
          <a:prstGeom prst="rect">
            <a:avLst/>
          </a:prstGeom>
          <a:noFill/>
        </p:spPr>
        <p:txBody>
          <a:bodyPr wrap="square" lIns="103885" tIns="51942" rIns="103885" bIns="51942" rtlCol="0">
            <a:spAutoFit/>
          </a:bodyPr>
          <a:lstStyle/>
          <a:p>
            <a:r>
              <a:rPr lang="en-IN" b="1" dirty="0" smtClean="0"/>
              <a:t>16%</a:t>
            </a:r>
            <a:endParaRPr lang="en-IN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63496" y="564065"/>
            <a:ext cx="11664375" cy="814918"/>
          </a:xfrm>
          <a:prstGeom prst="rect">
            <a:avLst/>
          </a:prstGeom>
        </p:spPr>
        <p:txBody>
          <a:bodyPr lIns="103885" tIns="51942" rIns="103885" bIns="51942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4500" b="1" dirty="0"/>
              <a:t>Gender Wise Prevalence of Anaemia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17789" y="6303419"/>
            <a:ext cx="732545" cy="412675"/>
          </a:xfrm>
          <a:prstGeom prst="rect">
            <a:avLst/>
          </a:prstGeom>
          <a:noFill/>
        </p:spPr>
        <p:txBody>
          <a:bodyPr wrap="square" lIns="103885" tIns="51942" rIns="103885" bIns="51942" rtlCol="0">
            <a:spAutoFit/>
          </a:bodyPr>
          <a:lstStyle/>
          <a:p>
            <a:r>
              <a:rPr lang="en-IN" b="1" dirty="0" smtClean="0"/>
              <a:t>24%</a:t>
            </a:r>
            <a:endParaRPr lang="en-IN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17360" y="6127401"/>
            <a:ext cx="590959" cy="412675"/>
          </a:xfrm>
          <a:prstGeom prst="rect">
            <a:avLst/>
          </a:prstGeom>
          <a:noFill/>
        </p:spPr>
        <p:txBody>
          <a:bodyPr wrap="square" lIns="103885" tIns="51942" rIns="103885" bIns="51942" rtlCol="0">
            <a:spAutoFit/>
          </a:bodyPr>
          <a:lstStyle/>
          <a:p>
            <a:pPr algn="ctr"/>
            <a:r>
              <a:rPr lang="en-IN" b="1" dirty="0" smtClean="0"/>
              <a:t>2%</a:t>
            </a:r>
            <a:endParaRPr lang="en-IN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649693" y="5756795"/>
            <a:ext cx="775867" cy="412675"/>
          </a:xfrm>
          <a:prstGeom prst="rect">
            <a:avLst/>
          </a:prstGeom>
          <a:noFill/>
        </p:spPr>
        <p:txBody>
          <a:bodyPr wrap="square" lIns="103885" tIns="51942" rIns="103885" bIns="51942" rtlCol="0">
            <a:spAutoFit/>
          </a:bodyPr>
          <a:lstStyle/>
          <a:p>
            <a:r>
              <a:rPr lang="en-IN" b="1" dirty="0" smtClean="0"/>
              <a:t>42%</a:t>
            </a:r>
            <a:endParaRPr lang="en-IN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437859" y="4581559"/>
            <a:ext cx="862855" cy="412675"/>
          </a:xfrm>
          <a:prstGeom prst="rect">
            <a:avLst/>
          </a:prstGeom>
          <a:noFill/>
        </p:spPr>
        <p:txBody>
          <a:bodyPr wrap="square" lIns="103885" tIns="51942" rIns="103885" bIns="51942" rtlCol="0">
            <a:spAutoFit/>
          </a:bodyPr>
          <a:lstStyle/>
          <a:p>
            <a:r>
              <a:rPr lang="en-IN" b="1" dirty="0" smtClean="0"/>
              <a:t>55%</a:t>
            </a:r>
            <a:endParaRPr lang="en-IN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289738" y="5939002"/>
            <a:ext cx="784318" cy="412675"/>
          </a:xfrm>
          <a:prstGeom prst="rect">
            <a:avLst/>
          </a:prstGeom>
          <a:noFill/>
        </p:spPr>
        <p:txBody>
          <a:bodyPr wrap="square" lIns="103885" tIns="51942" rIns="103885" bIns="51942" rtlCol="0">
            <a:spAutoFit/>
          </a:bodyPr>
          <a:lstStyle/>
          <a:p>
            <a:r>
              <a:rPr lang="en-IN" b="1" dirty="0" smtClean="0"/>
              <a:t>24%</a:t>
            </a:r>
            <a:endParaRPr lang="en-IN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540559" y="5975444"/>
            <a:ext cx="905111" cy="412675"/>
          </a:xfrm>
          <a:prstGeom prst="rect">
            <a:avLst/>
          </a:prstGeom>
          <a:noFill/>
        </p:spPr>
        <p:txBody>
          <a:bodyPr wrap="square" lIns="103885" tIns="51942" rIns="103885" bIns="51942" rtlCol="0">
            <a:spAutoFit/>
          </a:bodyPr>
          <a:lstStyle/>
          <a:p>
            <a:r>
              <a:rPr lang="en-IN" b="1" dirty="0" smtClean="0"/>
              <a:t>4.2%</a:t>
            </a:r>
            <a:endParaRPr lang="en-IN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/>
          <a:srcRect l="746" t="57764" r="853"/>
          <a:stretch/>
        </p:blipFill>
        <p:spPr>
          <a:xfrm>
            <a:off x="0" y="2"/>
            <a:ext cx="13523913" cy="6337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06900" y="1831842"/>
            <a:ext cx="1712301" cy="520397"/>
          </a:xfrm>
          <a:prstGeom prst="rect">
            <a:avLst/>
          </a:prstGeom>
          <a:noFill/>
        </p:spPr>
        <p:txBody>
          <a:bodyPr wrap="square" lIns="103885" tIns="51942" rIns="103885" bIns="51942" rtlCol="0">
            <a:spAutoFit/>
          </a:bodyPr>
          <a:lstStyle/>
          <a:p>
            <a:pPr algn="ctr"/>
            <a:r>
              <a:rPr lang="en-IN" sz="2700" b="1" dirty="0"/>
              <a:t>68%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80813" y="1825466"/>
            <a:ext cx="1712301" cy="520397"/>
          </a:xfrm>
          <a:prstGeom prst="rect">
            <a:avLst/>
          </a:prstGeom>
          <a:noFill/>
        </p:spPr>
        <p:txBody>
          <a:bodyPr wrap="square" lIns="103885" tIns="51942" rIns="103885" bIns="51942" rtlCol="0">
            <a:spAutoFit/>
          </a:bodyPr>
          <a:lstStyle/>
          <a:p>
            <a:pPr algn="ctr"/>
            <a:r>
              <a:rPr lang="en-IN" sz="2700" b="1" dirty="0"/>
              <a:t>83%</a:t>
            </a:r>
          </a:p>
        </p:txBody>
      </p:sp>
    </p:spTree>
    <p:extLst>
      <p:ext uri="{BB962C8B-B14F-4D97-AF65-F5344CB8AC3E}">
        <p14:creationId xmlns:p14="http://schemas.microsoft.com/office/powerpoint/2010/main" xmlns="" val="247520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50805882"/>
              </p:ext>
            </p:extLst>
          </p:nvPr>
        </p:nvGraphicFramePr>
        <p:xfrm>
          <a:off x="895731" y="1682341"/>
          <a:ext cx="12121032" cy="35144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3920">
                  <a:extLst>
                    <a:ext uri="{9D8B030D-6E8A-4147-A177-3AD203B41FA5}">
                      <a16:colId xmlns:a16="http://schemas.microsoft.com/office/drawing/2014/main" xmlns="" val="2813634542"/>
                    </a:ext>
                  </a:extLst>
                </a:gridCol>
                <a:gridCol w="1197139">
                  <a:extLst>
                    <a:ext uri="{9D8B030D-6E8A-4147-A177-3AD203B41FA5}">
                      <a16:colId xmlns:a16="http://schemas.microsoft.com/office/drawing/2014/main" xmlns="" val="2291169661"/>
                    </a:ext>
                  </a:extLst>
                </a:gridCol>
                <a:gridCol w="1197139">
                  <a:extLst>
                    <a:ext uri="{9D8B030D-6E8A-4147-A177-3AD203B41FA5}">
                      <a16:colId xmlns:a16="http://schemas.microsoft.com/office/drawing/2014/main" xmlns="" val="1278600110"/>
                    </a:ext>
                  </a:extLst>
                </a:gridCol>
                <a:gridCol w="1197139">
                  <a:extLst>
                    <a:ext uri="{9D8B030D-6E8A-4147-A177-3AD203B41FA5}">
                      <a16:colId xmlns:a16="http://schemas.microsoft.com/office/drawing/2014/main" xmlns="" val="2054595501"/>
                    </a:ext>
                  </a:extLst>
                </a:gridCol>
                <a:gridCol w="1197139">
                  <a:extLst>
                    <a:ext uri="{9D8B030D-6E8A-4147-A177-3AD203B41FA5}">
                      <a16:colId xmlns:a16="http://schemas.microsoft.com/office/drawing/2014/main" xmlns="" val="2174239087"/>
                    </a:ext>
                  </a:extLst>
                </a:gridCol>
                <a:gridCol w="1197139">
                  <a:extLst>
                    <a:ext uri="{9D8B030D-6E8A-4147-A177-3AD203B41FA5}">
                      <a16:colId xmlns:a16="http://schemas.microsoft.com/office/drawing/2014/main" xmlns="" val="762105783"/>
                    </a:ext>
                  </a:extLst>
                </a:gridCol>
                <a:gridCol w="1197139">
                  <a:extLst>
                    <a:ext uri="{9D8B030D-6E8A-4147-A177-3AD203B41FA5}">
                      <a16:colId xmlns:a16="http://schemas.microsoft.com/office/drawing/2014/main" xmlns="" val="162422413"/>
                    </a:ext>
                  </a:extLst>
                </a:gridCol>
                <a:gridCol w="1197139">
                  <a:extLst>
                    <a:ext uri="{9D8B030D-6E8A-4147-A177-3AD203B41FA5}">
                      <a16:colId xmlns:a16="http://schemas.microsoft.com/office/drawing/2014/main" xmlns="" val="969140921"/>
                    </a:ext>
                  </a:extLst>
                </a:gridCol>
                <a:gridCol w="1197139">
                  <a:extLst>
                    <a:ext uri="{9D8B030D-6E8A-4147-A177-3AD203B41FA5}">
                      <a16:colId xmlns:a16="http://schemas.microsoft.com/office/drawing/2014/main" xmlns="" val="828430619"/>
                    </a:ext>
                  </a:extLst>
                </a:gridCol>
              </a:tblGrid>
              <a:tr h="82635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2400" b="1" u="none" strike="noStrike" dirty="0">
                          <a:effectLst/>
                        </a:rPr>
                        <a:t>Date Source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4" marR="7044" marT="751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2400" b="1" u="none" strike="noStrike" dirty="0">
                          <a:effectLst/>
                        </a:rPr>
                        <a:t>Any </a:t>
                      </a:r>
                      <a:r>
                        <a:rPr lang="en-IN" sz="2400" b="1" u="none" strike="noStrike" dirty="0" smtClean="0">
                          <a:effectLst/>
                        </a:rPr>
                        <a:t>Anaemia (%)</a:t>
                      </a:r>
                    </a:p>
                  </a:txBody>
                  <a:tcPr marL="7044" marR="7044" marT="7519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2400" b="1" u="none" strike="noStrike">
                          <a:effectLst/>
                        </a:rPr>
                        <a:t>Mild Anaemia</a:t>
                      </a:r>
                      <a:endParaRPr lang="en-IN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4" marR="7044" marT="7519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2400" b="1" u="none" strike="noStrike" dirty="0">
                          <a:effectLst/>
                        </a:rPr>
                        <a:t>Moderate Anaemia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4" marR="7044" marT="7519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2400" b="1" u="none" strike="noStrike" dirty="0">
                          <a:effectLst/>
                        </a:rPr>
                        <a:t>Severe Anaemia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4" marR="7044" marT="7519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0560845"/>
                  </a:ext>
                </a:extLst>
              </a:tr>
              <a:tr h="82635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u="none" strike="noStrike" dirty="0">
                          <a:effectLst/>
                        </a:rPr>
                        <a:t>Male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4" marR="7044" marT="7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u="none" strike="noStrike" dirty="0">
                          <a:effectLst/>
                        </a:rPr>
                        <a:t>Female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4" marR="7044" marT="7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u="none" strike="noStrike">
                          <a:effectLst/>
                        </a:rPr>
                        <a:t>Male</a:t>
                      </a:r>
                      <a:endParaRPr lang="en-IN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4" marR="7044" marT="7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u="none" strike="noStrike" dirty="0">
                          <a:effectLst/>
                        </a:rPr>
                        <a:t>Female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4" marR="7044" marT="7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u="none" strike="noStrike">
                          <a:effectLst/>
                        </a:rPr>
                        <a:t>Male</a:t>
                      </a:r>
                      <a:endParaRPr lang="en-IN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4" marR="7044" marT="7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u="none" strike="noStrike">
                          <a:effectLst/>
                        </a:rPr>
                        <a:t>Female</a:t>
                      </a:r>
                      <a:endParaRPr lang="en-IN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4" marR="7044" marT="7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u="none" strike="noStrike">
                          <a:effectLst/>
                        </a:rPr>
                        <a:t>Male</a:t>
                      </a:r>
                      <a:endParaRPr lang="en-IN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4" marR="7044" marT="7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u="none" strike="noStrike">
                          <a:effectLst/>
                        </a:rPr>
                        <a:t>Female</a:t>
                      </a:r>
                      <a:endParaRPr lang="en-IN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4" marR="7044" marT="7519" marB="0" anchor="ctr"/>
                </a:tc>
                <a:extLst>
                  <a:ext uri="{0D108BD9-81ED-4DB2-BD59-A6C34878D82A}">
                    <a16:rowId xmlns:a16="http://schemas.microsoft.com/office/drawing/2014/main" xmlns="" val="559762383"/>
                  </a:ext>
                </a:extLst>
              </a:tr>
              <a:tr h="74625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u="none" strike="noStrike" dirty="0">
                          <a:effectLst/>
                        </a:rPr>
                        <a:t>NFHS </a:t>
                      </a:r>
                      <a:r>
                        <a:rPr lang="en-IN" sz="2400" b="1" u="none" strike="noStrike" dirty="0" smtClean="0">
                          <a:effectLst/>
                        </a:rPr>
                        <a:t>4</a:t>
                      </a:r>
                    </a:p>
                    <a:p>
                      <a:pPr algn="ctr" fontAlgn="ctr"/>
                      <a:r>
                        <a:rPr lang="en-I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(15-19</a:t>
                      </a:r>
                      <a:r>
                        <a:rPr lang="en-IN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years)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4" marR="7044" marT="7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u="none" strike="noStrike">
                          <a:effectLst/>
                        </a:rPr>
                        <a:t>30.3</a:t>
                      </a:r>
                      <a:endParaRPr lang="en-IN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4" marR="7044" marT="7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u="none" strike="noStrike">
                          <a:effectLst/>
                        </a:rPr>
                        <a:t>51</a:t>
                      </a:r>
                      <a:endParaRPr lang="en-IN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4" marR="7044" marT="7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u="none" strike="noStrike">
                          <a:effectLst/>
                        </a:rPr>
                        <a:t>16.4</a:t>
                      </a:r>
                      <a:endParaRPr lang="en-IN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4" marR="7044" marT="7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u="none" strike="noStrike">
                          <a:effectLst/>
                        </a:rPr>
                        <a:t>40.6</a:t>
                      </a:r>
                      <a:endParaRPr lang="en-IN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4" marR="7044" marT="7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u="none" strike="noStrike">
                          <a:effectLst/>
                        </a:rPr>
                        <a:t>13.3</a:t>
                      </a:r>
                      <a:endParaRPr lang="en-IN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4" marR="7044" marT="7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u="none" strike="noStrike">
                          <a:effectLst/>
                        </a:rPr>
                        <a:t>9.6</a:t>
                      </a:r>
                      <a:endParaRPr lang="en-IN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4" marR="7044" marT="7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u="none" strike="noStrike">
                          <a:effectLst/>
                        </a:rPr>
                        <a:t>0.6</a:t>
                      </a:r>
                      <a:endParaRPr lang="en-IN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4" marR="7044" marT="7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u="none" strike="noStrike">
                          <a:effectLst/>
                        </a:rPr>
                        <a:t>0.8</a:t>
                      </a:r>
                      <a:endParaRPr lang="en-IN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4" marR="7044" marT="7519" marB="0" anchor="ctr"/>
                </a:tc>
                <a:extLst>
                  <a:ext uri="{0D108BD9-81ED-4DB2-BD59-A6C34878D82A}">
                    <a16:rowId xmlns:a16="http://schemas.microsoft.com/office/drawing/2014/main" xmlns="" val="3727925154"/>
                  </a:ext>
                </a:extLst>
              </a:tr>
              <a:tr h="111553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Health </a:t>
                      </a:r>
                      <a:endParaRPr lang="en-IN" sz="2400" b="1" u="none" strike="noStrike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en-IN" sz="2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Screening </a:t>
                      </a:r>
                    </a:p>
                    <a:p>
                      <a:pPr algn="ctr" fontAlgn="ctr"/>
                      <a:r>
                        <a:rPr lang="en-IN" sz="2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(10-19 years)</a:t>
                      </a:r>
                      <a:endParaRPr lang="en-IN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4" marR="7044" marT="7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  <a:endParaRPr lang="en-IN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4" marR="7044" marT="7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81.2</a:t>
                      </a:r>
                      <a:endParaRPr lang="en-IN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4" marR="7044" marT="7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en-IN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4" marR="7044" marT="7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en-IN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4" marR="7044" marT="7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  <a:endParaRPr lang="en-IN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4" marR="7044" marT="7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  <a:endParaRPr lang="en-IN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4" marR="7044" marT="7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IN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4" marR="7044" marT="7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  <a:endParaRPr lang="en-IN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4" marR="7044" marT="7519" marB="0" anchor="ctr"/>
                </a:tc>
                <a:extLst>
                  <a:ext uri="{0D108BD9-81ED-4DB2-BD59-A6C34878D82A}">
                    <a16:rowId xmlns:a16="http://schemas.microsoft.com/office/drawing/2014/main" xmlns="" val="2117363379"/>
                  </a:ext>
                </a:extLst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95731" y="626303"/>
            <a:ext cx="11664375" cy="814918"/>
          </a:xfrm>
        </p:spPr>
        <p:txBody>
          <a:bodyPr>
            <a:normAutofit/>
          </a:bodyPr>
          <a:lstStyle/>
          <a:p>
            <a:r>
              <a:rPr lang="en-IN" b="1" dirty="0" smtClean="0"/>
              <a:t>Odisha - Survey data</a:t>
            </a:r>
            <a:endParaRPr lang="en-IN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/>
          <a:srcRect l="746" t="57764" r="853"/>
          <a:stretch/>
        </p:blipFill>
        <p:spPr>
          <a:xfrm>
            <a:off x="0" y="2"/>
            <a:ext cx="13523913" cy="633728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5627964"/>
              </p:ext>
            </p:extLst>
          </p:nvPr>
        </p:nvGraphicFramePr>
        <p:xfrm>
          <a:off x="895731" y="5200206"/>
          <a:ext cx="12121031" cy="20904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3919">
                  <a:extLst>
                    <a:ext uri="{9D8B030D-6E8A-4147-A177-3AD203B41FA5}">
                      <a16:colId xmlns:a16="http://schemas.microsoft.com/office/drawing/2014/main" xmlns="" val="2816106467"/>
                    </a:ext>
                  </a:extLst>
                </a:gridCol>
                <a:gridCol w="1197139">
                  <a:extLst>
                    <a:ext uri="{9D8B030D-6E8A-4147-A177-3AD203B41FA5}">
                      <a16:colId xmlns:a16="http://schemas.microsoft.com/office/drawing/2014/main" xmlns="" val="264505735"/>
                    </a:ext>
                  </a:extLst>
                </a:gridCol>
                <a:gridCol w="1197139">
                  <a:extLst>
                    <a:ext uri="{9D8B030D-6E8A-4147-A177-3AD203B41FA5}">
                      <a16:colId xmlns:a16="http://schemas.microsoft.com/office/drawing/2014/main" xmlns="" val="1868785677"/>
                    </a:ext>
                  </a:extLst>
                </a:gridCol>
                <a:gridCol w="1197139">
                  <a:extLst>
                    <a:ext uri="{9D8B030D-6E8A-4147-A177-3AD203B41FA5}">
                      <a16:colId xmlns:a16="http://schemas.microsoft.com/office/drawing/2014/main" xmlns="" val="4108953043"/>
                    </a:ext>
                  </a:extLst>
                </a:gridCol>
                <a:gridCol w="1197139">
                  <a:extLst>
                    <a:ext uri="{9D8B030D-6E8A-4147-A177-3AD203B41FA5}">
                      <a16:colId xmlns:a16="http://schemas.microsoft.com/office/drawing/2014/main" xmlns="" val="3956931059"/>
                    </a:ext>
                  </a:extLst>
                </a:gridCol>
                <a:gridCol w="1197139">
                  <a:extLst>
                    <a:ext uri="{9D8B030D-6E8A-4147-A177-3AD203B41FA5}">
                      <a16:colId xmlns:a16="http://schemas.microsoft.com/office/drawing/2014/main" xmlns="" val="2172349591"/>
                    </a:ext>
                  </a:extLst>
                </a:gridCol>
                <a:gridCol w="1197139">
                  <a:extLst>
                    <a:ext uri="{9D8B030D-6E8A-4147-A177-3AD203B41FA5}">
                      <a16:colId xmlns:a16="http://schemas.microsoft.com/office/drawing/2014/main" xmlns="" val="4006248705"/>
                    </a:ext>
                  </a:extLst>
                </a:gridCol>
                <a:gridCol w="1197139">
                  <a:extLst>
                    <a:ext uri="{9D8B030D-6E8A-4147-A177-3AD203B41FA5}">
                      <a16:colId xmlns:a16="http://schemas.microsoft.com/office/drawing/2014/main" xmlns="" val="1729029486"/>
                    </a:ext>
                  </a:extLst>
                </a:gridCol>
                <a:gridCol w="1197139">
                  <a:extLst>
                    <a:ext uri="{9D8B030D-6E8A-4147-A177-3AD203B41FA5}">
                      <a16:colId xmlns:a16="http://schemas.microsoft.com/office/drawing/2014/main" xmlns="" val="4069330902"/>
                    </a:ext>
                  </a:extLst>
                </a:gridCol>
              </a:tblGrid>
              <a:tr h="104524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u="none" strike="noStrike" dirty="0" smtClean="0">
                          <a:effectLst/>
                        </a:rPr>
                        <a:t>AHS 2014</a:t>
                      </a:r>
                    </a:p>
                    <a:p>
                      <a:pPr algn="ctr" fontAlgn="ctr"/>
                      <a:r>
                        <a:rPr lang="en-I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(10-17 years)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4" marR="7044" marT="7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u="none" strike="noStrike" dirty="0">
                          <a:effectLst/>
                        </a:rPr>
                        <a:t>70.5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4" marR="7044" marT="7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u="none" strike="noStrike" dirty="0">
                          <a:effectLst/>
                        </a:rPr>
                        <a:t>78.4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4" marR="7044" marT="7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u="none" strike="noStrike" dirty="0">
                          <a:effectLst/>
                        </a:rPr>
                        <a:t>--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4" marR="7044" marT="7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u="none" strike="noStrike" dirty="0">
                          <a:effectLst/>
                        </a:rPr>
                        <a:t>--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4" marR="7044" marT="7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u="none" strike="noStrike" dirty="0">
                          <a:effectLst/>
                        </a:rPr>
                        <a:t>--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4" marR="7044" marT="7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u="none" strike="noStrike" dirty="0">
                          <a:effectLst/>
                        </a:rPr>
                        <a:t>--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4" marR="7044" marT="7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u="none" strike="noStrike" dirty="0">
                          <a:effectLst/>
                        </a:rPr>
                        <a:t>2.4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4" marR="7044" marT="7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u="none" strike="noStrike" dirty="0">
                          <a:effectLst/>
                        </a:rPr>
                        <a:t>3.1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4" marR="7044" marT="7519" marB="0" anchor="ctr"/>
                </a:tc>
                <a:extLst>
                  <a:ext uri="{0D108BD9-81ED-4DB2-BD59-A6C34878D82A}">
                    <a16:rowId xmlns:a16="http://schemas.microsoft.com/office/drawing/2014/main" xmlns="" val="3467091328"/>
                  </a:ext>
                </a:extLst>
              </a:tr>
              <a:tr h="104524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NFHS 4 (ST)</a:t>
                      </a:r>
                    </a:p>
                    <a:p>
                      <a:pPr algn="ctr" fontAlgn="ctr"/>
                      <a:r>
                        <a:rPr lang="en-I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(15-49</a:t>
                      </a:r>
                      <a:r>
                        <a:rPr lang="en-IN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years)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4" marR="7044" marT="7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40.1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4" marR="7044" marT="7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63.3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4" marR="7044" marT="7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4" marR="7044" marT="7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46.9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4" marR="7044" marT="7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4" marR="7044" marT="7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4" marR="7044" marT="7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4" marR="7044" marT="75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4" marR="7044" marT="7519" marB="0" anchor="ctr"/>
                </a:tc>
                <a:extLst>
                  <a:ext uri="{0D108BD9-81ED-4DB2-BD59-A6C34878D82A}">
                    <a16:rowId xmlns:a16="http://schemas.microsoft.com/office/drawing/2014/main" xmlns="" val="3644409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5621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14002443"/>
              </p:ext>
            </p:extLst>
          </p:nvPr>
        </p:nvGraphicFramePr>
        <p:xfrm>
          <a:off x="614211" y="1514241"/>
          <a:ext cx="10533564" cy="6605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614211" y="636207"/>
            <a:ext cx="12453270" cy="576062"/>
          </a:xfrm>
          <a:prstGeom prst="rect">
            <a:avLst/>
          </a:prstGeom>
        </p:spPr>
        <p:txBody>
          <a:bodyPr lIns="103885" tIns="51942" rIns="103885" bIns="51942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4500" b="1" dirty="0"/>
              <a:t>Prevalence of anaemia across age group and gender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746" t="57764" r="853"/>
          <a:stretch/>
        </p:blipFill>
        <p:spPr>
          <a:xfrm>
            <a:off x="0" y="35104"/>
            <a:ext cx="13523913" cy="6337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1522" y="1729499"/>
            <a:ext cx="676196" cy="412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103885" tIns="51942" rIns="103885" bIns="51942" rtlCol="0">
            <a:spAutoFit/>
          </a:bodyPr>
          <a:lstStyle/>
          <a:p>
            <a:r>
              <a:rPr lang="en-IN" b="1" dirty="0" smtClean="0"/>
              <a:t>72.2</a:t>
            </a:r>
            <a:endParaRPr lang="en-IN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40030" y="1717391"/>
            <a:ext cx="676196" cy="412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103885" tIns="51942" rIns="103885" bIns="51942" rtlCol="0">
            <a:spAutoFit/>
          </a:bodyPr>
          <a:lstStyle/>
          <a:p>
            <a:r>
              <a:rPr lang="en-IN" b="1" dirty="0" smtClean="0">
                <a:solidFill>
                  <a:srgbClr val="FF3300"/>
                </a:solidFill>
              </a:rPr>
              <a:t>83.5</a:t>
            </a:r>
            <a:endParaRPr lang="en-IN" b="1" dirty="0">
              <a:solidFill>
                <a:srgbClr val="FF3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58537" y="1717391"/>
            <a:ext cx="676196" cy="412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103885" tIns="51942" rIns="103885" bIns="51942" rtlCol="0">
            <a:spAutoFit/>
          </a:bodyPr>
          <a:lstStyle/>
          <a:p>
            <a:r>
              <a:rPr lang="en-IN" b="1" dirty="0" smtClean="0"/>
              <a:t>42.5</a:t>
            </a:r>
            <a:endParaRPr lang="en-IN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717240" y="1718058"/>
            <a:ext cx="676196" cy="412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103885" tIns="51942" rIns="103885" bIns="51942" rtlCol="0">
            <a:spAutoFit/>
          </a:bodyPr>
          <a:lstStyle/>
          <a:p>
            <a:r>
              <a:rPr lang="en-IN" b="1" dirty="0" smtClean="0">
                <a:solidFill>
                  <a:srgbClr val="FF3300"/>
                </a:solidFill>
              </a:rPr>
              <a:t>82.1</a:t>
            </a:r>
            <a:endParaRPr lang="en-IN" b="1" dirty="0">
              <a:solidFill>
                <a:srgbClr val="FF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44289" y="1743243"/>
            <a:ext cx="676196" cy="412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103885" tIns="51942" rIns="103885" bIns="51942" rtlCol="0">
            <a:spAutoFit/>
          </a:bodyPr>
          <a:lstStyle/>
          <a:p>
            <a:r>
              <a:rPr lang="en-IN" b="1" dirty="0" smtClean="0"/>
              <a:t>37.1</a:t>
            </a:r>
            <a:endParaRPr lang="en-IN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842462" y="1763665"/>
            <a:ext cx="676196" cy="412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103885" tIns="51942" rIns="103885" bIns="51942" rtlCol="0">
            <a:spAutoFit/>
          </a:bodyPr>
          <a:lstStyle/>
          <a:p>
            <a:r>
              <a:rPr lang="en-IN" b="1" dirty="0" smtClean="0">
                <a:solidFill>
                  <a:srgbClr val="FF3300"/>
                </a:solidFill>
              </a:rPr>
              <a:t>83.5</a:t>
            </a:r>
            <a:endParaRPr lang="en-IN" b="1" dirty="0">
              <a:solidFill>
                <a:srgbClr val="FF33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9664690" y="2199917"/>
            <a:ext cx="1055738" cy="3899959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85" tIns="51942" rIns="103885" bIns="51942" rtlCol="0" anchor="ctr"/>
          <a:lstStyle/>
          <a:p>
            <a:pPr algn="ctr"/>
            <a:endParaRPr lang="en-IN"/>
          </a:p>
        </p:txBody>
      </p:sp>
      <p:sp>
        <p:nvSpPr>
          <p:cNvPr id="12" name="Oval 11"/>
          <p:cNvSpPr/>
          <p:nvPr/>
        </p:nvSpPr>
        <p:spPr>
          <a:xfrm>
            <a:off x="6544012" y="2166797"/>
            <a:ext cx="1055738" cy="3899959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85" tIns="51942" rIns="103885" bIns="51942" rtlCol="0" anchor="ctr"/>
          <a:lstStyle/>
          <a:p>
            <a:pPr algn="ctr"/>
            <a:endParaRPr lang="en-IN"/>
          </a:p>
        </p:txBody>
      </p:sp>
      <p:sp>
        <p:nvSpPr>
          <p:cNvPr id="15" name="Rounded Rectangle 14"/>
          <p:cNvSpPr/>
          <p:nvPr/>
        </p:nvSpPr>
        <p:spPr>
          <a:xfrm>
            <a:off x="7804425" y="1729498"/>
            <a:ext cx="3172485" cy="5932388"/>
          </a:xfrm>
          <a:prstGeom prst="roundRect">
            <a:avLst/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85" tIns="51942" rIns="103885" bIns="51942" rtlCol="0" anchor="ctr"/>
          <a:lstStyle/>
          <a:p>
            <a:pPr algn="ctr"/>
            <a:endParaRPr lang="en-IN"/>
          </a:p>
        </p:txBody>
      </p:sp>
      <p:sp>
        <p:nvSpPr>
          <p:cNvPr id="16" name="TextBox 15"/>
          <p:cNvSpPr txBox="1"/>
          <p:nvPr/>
        </p:nvSpPr>
        <p:spPr>
          <a:xfrm>
            <a:off x="11147776" y="1813372"/>
            <a:ext cx="2376137" cy="2295821"/>
          </a:xfrm>
          <a:prstGeom prst="rect">
            <a:avLst/>
          </a:prstGeom>
          <a:noFill/>
        </p:spPr>
        <p:txBody>
          <a:bodyPr wrap="square" lIns="103885" tIns="51942" rIns="103885" bIns="51942" rtlCol="0">
            <a:spAutoFit/>
          </a:bodyPr>
          <a:lstStyle/>
          <a:p>
            <a:r>
              <a:rPr lang="en-IN" sz="2300" dirty="0"/>
              <a:t>As age increases, anaemia decreases in male while it remains stagnant in female.  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718282" y="1729497"/>
            <a:ext cx="3086143" cy="5932388"/>
          </a:xfrm>
          <a:prstGeom prst="roundRect">
            <a:avLst/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85" tIns="51942" rIns="103885" bIns="51942"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4090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638EB-D51D-4D47-8388-204BA533225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7B4760BC-DCD7-B646-AA5C-988CD0006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88" y="354673"/>
            <a:ext cx="9209532" cy="86614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Gill Sans MT" panose="020B0502020104020203" pitchFamily="34" charset="77"/>
              </a:rPr>
              <a:t>District Wise Distribution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180638-3138-DE45-B8A3-88B89B68E688}"/>
              </a:ext>
            </a:extLst>
          </p:cNvPr>
          <p:cNvSpPr txBox="1"/>
          <p:nvPr/>
        </p:nvSpPr>
        <p:spPr>
          <a:xfrm>
            <a:off x="10343060" y="1251319"/>
            <a:ext cx="2610003" cy="4445875"/>
          </a:xfrm>
          <a:prstGeom prst="rect">
            <a:avLst/>
          </a:prstGeom>
          <a:noFill/>
        </p:spPr>
        <p:txBody>
          <a:bodyPr wrap="square" lIns="103885" tIns="51942" rIns="103885" bIns="51942" rtlCol="0">
            <a:spAutoFit/>
          </a:bodyPr>
          <a:lstStyle/>
          <a:p>
            <a:pPr marL="324641" indent="-324641">
              <a:buFont typeface="Arial" panose="020B0604020202020204" pitchFamily="34" charset="0"/>
              <a:buChar char="•"/>
            </a:pPr>
            <a:r>
              <a:rPr lang="en-GB" sz="2300" dirty="0">
                <a:latin typeface="Gill Sans MT" panose="020B0502020104020203" pitchFamily="34" charset="77"/>
              </a:rPr>
              <a:t>Koraput (4.98%) has the highest prevalence of severe anaemia cases</a:t>
            </a:r>
          </a:p>
          <a:p>
            <a:pPr marL="324641" indent="-324641">
              <a:buFont typeface="Arial" panose="020B0604020202020204" pitchFamily="34" charset="0"/>
              <a:buChar char="•"/>
            </a:pPr>
            <a:endParaRPr lang="en-GB" sz="2300" dirty="0">
              <a:latin typeface="Gill Sans MT" panose="020B0502020104020203" pitchFamily="34" charset="77"/>
            </a:endParaRPr>
          </a:p>
          <a:p>
            <a:pPr marL="324641" indent="-324641">
              <a:buFont typeface="Arial" panose="020B0604020202020204" pitchFamily="34" charset="0"/>
              <a:buChar char="•"/>
            </a:pPr>
            <a:r>
              <a:rPr lang="en-GB" sz="2300" dirty="0" err="1">
                <a:latin typeface="Gill Sans MT" panose="020B0502020104020203" pitchFamily="34" charset="77"/>
              </a:rPr>
              <a:t>Gajapati</a:t>
            </a:r>
            <a:r>
              <a:rPr lang="en-GB" sz="2300" dirty="0">
                <a:latin typeface="Gill Sans MT" panose="020B0502020104020203" pitchFamily="34" charset="77"/>
              </a:rPr>
              <a:t> (85.42%) has the highest prevalence of  anaemia (any) cases</a:t>
            </a:r>
          </a:p>
          <a:p>
            <a:pPr marL="324641" indent="-324641">
              <a:buFont typeface="Arial" panose="020B0604020202020204" pitchFamily="34" charset="0"/>
              <a:buChar char="•"/>
            </a:pPr>
            <a:endParaRPr lang="en-GB" sz="2300" dirty="0">
              <a:latin typeface="Gill Sans MT" panose="020B0502020104020203" pitchFamily="34" charset="77"/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74188675"/>
              </p:ext>
            </p:extLst>
          </p:nvPr>
        </p:nvGraphicFramePr>
        <p:xfrm>
          <a:off x="543861" y="1251319"/>
          <a:ext cx="3235141" cy="3341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27448449"/>
              </p:ext>
            </p:extLst>
          </p:nvPr>
        </p:nvGraphicFramePr>
        <p:xfrm>
          <a:off x="3986492" y="1139061"/>
          <a:ext cx="3414788" cy="3248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54134309"/>
              </p:ext>
            </p:extLst>
          </p:nvPr>
        </p:nvGraphicFramePr>
        <p:xfrm>
          <a:off x="7021152" y="1011303"/>
          <a:ext cx="3719076" cy="3248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45837673"/>
              </p:ext>
            </p:extLst>
          </p:nvPr>
        </p:nvGraphicFramePr>
        <p:xfrm>
          <a:off x="678978" y="4634421"/>
          <a:ext cx="4747115" cy="3248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60522494"/>
              </p:ext>
            </p:extLst>
          </p:nvPr>
        </p:nvGraphicFramePr>
        <p:xfrm>
          <a:off x="5154058" y="4555731"/>
          <a:ext cx="4067772" cy="3248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1149" y="7706583"/>
            <a:ext cx="6628153" cy="3714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/>
          <a:srcRect l="746" t="57764" r="853"/>
          <a:stretch/>
        </p:blipFill>
        <p:spPr>
          <a:xfrm>
            <a:off x="0" y="35104"/>
            <a:ext cx="13523913" cy="63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911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638EB-D51D-4D47-8388-204BA533225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FFCCFCD5-28AA-0846-9F8C-973CAF957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353" y="565865"/>
            <a:ext cx="8977868" cy="86614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Gill Sans MT" panose="020B0502020104020203" pitchFamily="34" charset="77"/>
              </a:rPr>
              <a:t>Number of Mild Anaemia Cases across Districts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818"/>
          <a:stretch/>
        </p:blipFill>
        <p:spPr>
          <a:xfrm>
            <a:off x="774353" y="1331497"/>
            <a:ext cx="10827067" cy="63209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l="746" t="57764" r="853"/>
          <a:stretch/>
        </p:blipFill>
        <p:spPr>
          <a:xfrm>
            <a:off x="0" y="35104"/>
            <a:ext cx="13523913" cy="63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406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638EB-D51D-4D47-8388-204BA533225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FFCCFCD5-28AA-0846-9F8C-973CAF957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03" y="663575"/>
            <a:ext cx="8977868" cy="866140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latin typeface="Gill Sans MT" panose="020B0502020104020203" pitchFamily="34" charset="77"/>
              </a:rPr>
              <a:t>Number of Moderate Anaemia Cases across Districts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297"/>
          <a:stretch/>
        </p:blipFill>
        <p:spPr>
          <a:xfrm>
            <a:off x="1014103" y="1792817"/>
            <a:ext cx="10192034" cy="6165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l="746" t="57764" r="853"/>
          <a:stretch/>
        </p:blipFill>
        <p:spPr>
          <a:xfrm>
            <a:off x="0" y="35104"/>
            <a:ext cx="13523913" cy="63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981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638EB-D51D-4D47-8388-204BA533225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8154" b="7615"/>
          <a:stretch/>
        </p:blipFill>
        <p:spPr>
          <a:xfrm>
            <a:off x="973795" y="2018487"/>
            <a:ext cx="10968055" cy="561358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FFCCFCD5-28AA-0846-9F8C-973CAF957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892" y="593725"/>
            <a:ext cx="8977868" cy="86614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Gill Sans MT" panose="020B0502020104020203" pitchFamily="34" charset="77"/>
              </a:rPr>
              <a:t>Number of Severe Anaemia Cases across Districts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l="746" t="57764" r="853"/>
          <a:stretch/>
        </p:blipFill>
        <p:spPr>
          <a:xfrm>
            <a:off x="0" y="35104"/>
            <a:ext cx="13523913" cy="63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97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6431" y="3513566"/>
            <a:ext cx="1752917" cy="213097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-642239" y="2018734"/>
            <a:ext cx="5502271" cy="5448303"/>
            <a:chOff x="-673511" y="1440650"/>
            <a:chExt cx="4960376" cy="4601499"/>
          </a:xfrm>
        </p:grpSpPr>
        <p:sp>
          <p:nvSpPr>
            <p:cNvPr id="9" name="Block Arc 8"/>
            <p:cNvSpPr/>
            <p:nvPr/>
          </p:nvSpPr>
          <p:spPr>
            <a:xfrm rot="5400000">
              <a:off x="-494073" y="1261212"/>
              <a:ext cx="4601499" cy="4960376"/>
            </a:xfrm>
            <a:prstGeom prst="blockArc">
              <a:avLst>
                <a:gd name="adj1" fmla="val 10797243"/>
                <a:gd name="adj2" fmla="val 21543105"/>
                <a:gd name="adj3" fmla="val 9951"/>
              </a:avLst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1940155" y="1509474"/>
              <a:ext cx="383458" cy="363793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3093728" y="5142494"/>
              <a:ext cx="383458" cy="363793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2002349" y="5609536"/>
              <a:ext cx="383458" cy="363793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2947961" y="1878184"/>
              <a:ext cx="383458" cy="363793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3714878" y="2777363"/>
              <a:ext cx="383458" cy="363793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3744374" y="4227860"/>
              <a:ext cx="383458" cy="363793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cxnSp>
        <p:nvCxnSpPr>
          <p:cNvPr id="4" name="Elbow Connector 3"/>
          <p:cNvCxnSpPr/>
          <p:nvPr/>
        </p:nvCxnSpPr>
        <p:spPr>
          <a:xfrm flipV="1">
            <a:off x="2455955" y="1648072"/>
            <a:ext cx="3370598" cy="719057"/>
          </a:xfrm>
          <a:prstGeom prst="bentConnector3">
            <a:avLst>
              <a:gd name="adj1" fmla="val 515"/>
            </a:avLst>
          </a:prstGeom>
          <a:ln w="1905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>
            <a:off x="2538619" y="7134819"/>
            <a:ext cx="3389363" cy="540145"/>
          </a:xfrm>
          <a:prstGeom prst="bentConnector3">
            <a:avLst>
              <a:gd name="adj1" fmla="val 456"/>
            </a:avLst>
          </a:prstGeom>
          <a:ln w="1905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927982" y="1429422"/>
            <a:ext cx="7449422" cy="838157"/>
          </a:xfrm>
          <a:prstGeom prst="rect">
            <a:avLst/>
          </a:prstGeom>
          <a:solidFill>
            <a:schemeClr val="accent5"/>
          </a:solidFill>
        </p:spPr>
        <p:txBody>
          <a:bodyPr wrap="square" lIns="103885" tIns="51942" rIns="103885" bIns="51942" rtlCol="0">
            <a:spAutoFit/>
          </a:bodyPr>
          <a:lstStyle/>
          <a:p>
            <a:r>
              <a:rPr lang="en-IN" sz="2300" b="1" dirty="0">
                <a:solidFill>
                  <a:schemeClr val="bg1"/>
                </a:solidFill>
              </a:rPr>
              <a:t>Testing of anaemia using digital method and point of care treatment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587535" y="2752156"/>
            <a:ext cx="2239018" cy="0"/>
          </a:xfrm>
          <a:prstGeom prst="straightConnector1">
            <a:avLst/>
          </a:prstGeom>
          <a:ln w="1905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927982" y="2530227"/>
            <a:ext cx="7449422" cy="4737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03885" tIns="51942" rIns="103885" bIns="51942" rtlCol="0">
            <a:spAutoFit/>
          </a:bodyPr>
          <a:lstStyle/>
          <a:p>
            <a:r>
              <a:rPr lang="en-IN" sz="2300" b="1" dirty="0"/>
              <a:t>Prophylactic iron and folic acid supplementation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438233" y="3816808"/>
            <a:ext cx="1388320" cy="0"/>
          </a:xfrm>
          <a:prstGeom prst="straightConnector1">
            <a:avLst/>
          </a:prstGeom>
          <a:ln w="1905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927982" y="3594880"/>
            <a:ext cx="7449422" cy="473741"/>
          </a:xfrm>
          <a:prstGeom prst="rect">
            <a:avLst/>
          </a:prstGeom>
          <a:solidFill>
            <a:schemeClr val="accent5"/>
          </a:solidFill>
        </p:spPr>
        <p:txBody>
          <a:bodyPr wrap="square" lIns="103885" tIns="51942" rIns="103885" bIns="51942" rtlCol="0">
            <a:spAutoFit/>
          </a:bodyPr>
          <a:lstStyle/>
          <a:p>
            <a:r>
              <a:rPr lang="en-IN" sz="2300" b="1" dirty="0">
                <a:solidFill>
                  <a:schemeClr val="bg1"/>
                </a:solidFill>
              </a:rPr>
              <a:t>Deworming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470951" y="5534237"/>
            <a:ext cx="1388320" cy="0"/>
          </a:xfrm>
          <a:prstGeom prst="straightConnector1">
            <a:avLst/>
          </a:prstGeom>
          <a:ln w="1905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927982" y="5303813"/>
            <a:ext cx="7449422" cy="473741"/>
          </a:xfrm>
          <a:prstGeom prst="rect">
            <a:avLst/>
          </a:prstGeom>
          <a:solidFill>
            <a:schemeClr val="accent5"/>
          </a:solidFill>
        </p:spPr>
        <p:txBody>
          <a:bodyPr wrap="square" lIns="103885" tIns="51942" rIns="103885" bIns="51942" rtlCol="0">
            <a:spAutoFit/>
          </a:bodyPr>
          <a:lstStyle/>
          <a:p>
            <a:r>
              <a:rPr lang="en-IN" sz="2300" b="1" dirty="0">
                <a:solidFill>
                  <a:schemeClr val="bg1"/>
                </a:solidFill>
              </a:rPr>
              <a:t>Behaviour change communication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877065" y="6332023"/>
            <a:ext cx="7500339" cy="838157"/>
          </a:xfrm>
          <a:prstGeom prst="rect">
            <a:avLst/>
          </a:prstGeom>
          <a:noFill/>
        </p:spPr>
        <p:txBody>
          <a:bodyPr wrap="square" lIns="103885" tIns="51942" rIns="103885" bIns="51942" rtlCol="0">
            <a:spAutoFit/>
          </a:bodyPr>
          <a:lstStyle/>
          <a:p>
            <a:r>
              <a:rPr lang="en-IN" sz="2300" b="1" dirty="0"/>
              <a:t>Address non-nutritional cause of anaemia in endemic pockets (malaria, </a:t>
            </a:r>
            <a:r>
              <a:rPr lang="en-IN" sz="2300" b="1" dirty="0" err="1"/>
              <a:t>hemoglobinopathies</a:t>
            </a:r>
            <a:r>
              <a:rPr lang="en-IN" sz="2300" b="1" dirty="0"/>
              <a:t>, </a:t>
            </a:r>
            <a:r>
              <a:rPr lang="en-IN" sz="2300" b="1" dirty="0" err="1"/>
              <a:t>flurosis</a:t>
            </a:r>
            <a:r>
              <a:rPr lang="en-IN" sz="2300" b="1" dirty="0"/>
              <a:t>)  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768429" y="6617189"/>
            <a:ext cx="2058124" cy="0"/>
          </a:xfrm>
          <a:prstGeom prst="straightConnector1">
            <a:avLst/>
          </a:prstGeom>
          <a:ln w="1905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927982" y="7384714"/>
            <a:ext cx="7449422" cy="473741"/>
          </a:xfrm>
          <a:prstGeom prst="rect">
            <a:avLst/>
          </a:prstGeom>
          <a:noFill/>
        </p:spPr>
        <p:txBody>
          <a:bodyPr wrap="square" lIns="103885" tIns="51942" rIns="103885" bIns="51942" rtlCol="0">
            <a:spAutoFit/>
          </a:bodyPr>
          <a:lstStyle/>
          <a:p>
            <a:r>
              <a:rPr lang="en-IN" sz="2300" b="1" dirty="0"/>
              <a:t>Provision of IFA fortified foods 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929769" y="565828"/>
            <a:ext cx="12447635" cy="777111"/>
          </a:xfrm>
          <a:prstGeom prst="rect">
            <a:avLst/>
          </a:prstGeom>
        </p:spPr>
        <p:txBody>
          <a:bodyPr lIns="103885" tIns="51942" rIns="103885" bIns="51942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600" b="1" dirty="0"/>
              <a:t>Suggested Interventions as per </a:t>
            </a:r>
            <a:r>
              <a:rPr lang="en-IN" sz="3600" b="1" i="1" dirty="0" err="1"/>
              <a:t>Anemia</a:t>
            </a:r>
            <a:r>
              <a:rPr lang="en-IN" sz="3600" b="1" i="1" dirty="0"/>
              <a:t> </a:t>
            </a:r>
            <a:r>
              <a:rPr lang="en-IN" sz="3600" b="1" i="1" dirty="0" err="1"/>
              <a:t>Mukt</a:t>
            </a:r>
            <a:r>
              <a:rPr lang="en-IN" sz="3600" b="1" i="1" dirty="0"/>
              <a:t> </a:t>
            </a:r>
            <a:r>
              <a:rPr lang="en-IN" sz="3600" b="1" dirty="0"/>
              <a:t>Bharat guideline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 cstate="print"/>
          <a:srcRect l="746" t="57764" r="853"/>
          <a:stretch/>
        </p:blipFill>
        <p:spPr>
          <a:xfrm>
            <a:off x="0" y="35104"/>
            <a:ext cx="13523913" cy="5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190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xmlns="" id="{EB0E8580-6DEA-4E66-9129-E79BBF5907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66" t="3705" r="8556" b="6076"/>
          <a:stretch/>
        </p:blipFill>
        <p:spPr>
          <a:xfrm>
            <a:off x="687099" y="2118915"/>
            <a:ext cx="2355781" cy="3121869"/>
          </a:xfrm>
          <a:prstGeom prst="rect">
            <a:avLst/>
          </a:prstGeom>
          <a:ln w="38100" cap="sq" cmpd="sng" algn="ctr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552134" y="5323283"/>
            <a:ext cx="2920186" cy="2680363"/>
          </a:xfrm>
          <a:prstGeom prst="rect">
            <a:avLst/>
          </a:prstGeom>
        </p:spPr>
        <p:txBody>
          <a:bodyPr lIns="103885" tIns="51942" rIns="103885" bIns="51942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2000" dirty="0"/>
              <a:t>Age-15; Class-10th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2000" dirty="0"/>
              <a:t>School- GG High School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2000" b="1" dirty="0" err="1"/>
              <a:t>Hb</a:t>
            </a:r>
            <a:r>
              <a:rPr lang="en-IN" sz="2000" b="1" dirty="0"/>
              <a:t> - 5.2 g/dl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2000" dirty="0"/>
              <a:t>Referred to - District HQ, </a:t>
            </a:r>
            <a:r>
              <a:rPr lang="en-IN" sz="2000" dirty="0" err="1"/>
              <a:t>Jeypore</a:t>
            </a:r>
            <a:r>
              <a:rPr lang="en-IN" sz="2000" dirty="0"/>
              <a:t>, </a:t>
            </a:r>
            <a:r>
              <a:rPr lang="en-IN" sz="2000" b="1" dirty="0" err="1"/>
              <a:t>Koraput</a:t>
            </a:r>
            <a:endParaRPr lang="en-IN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2000" dirty="0"/>
              <a:t>Action- Blood transfusion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2000" dirty="0"/>
              <a:t>Sickle Cell status-Negative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IN" sz="2000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3"/>
          <a:srcRect l="3516" r="14062"/>
          <a:stretch/>
        </p:blipFill>
        <p:spPr>
          <a:xfrm>
            <a:off x="3757114" y="2118915"/>
            <a:ext cx="2573906" cy="3121869"/>
          </a:xfrm>
          <a:prstGeom prst="rect">
            <a:avLst/>
          </a:prstGeom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3669863" y="5323282"/>
            <a:ext cx="3116500" cy="4404764"/>
          </a:xfrm>
          <a:prstGeom prst="rect">
            <a:avLst/>
          </a:prstGeom>
        </p:spPr>
        <p:txBody>
          <a:bodyPr lIns="103885" tIns="51942" rIns="103885" bIns="51942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IN" sz="2000" dirty="0"/>
              <a:t>Age-13; Class-8th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2000" dirty="0"/>
              <a:t>School-</a:t>
            </a:r>
            <a:r>
              <a:rPr lang="en-IN" sz="2000" dirty="0" err="1"/>
              <a:t>Pottangi</a:t>
            </a:r>
            <a:r>
              <a:rPr lang="en-IN" sz="2000" dirty="0"/>
              <a:t> Girls High School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2000" b="1" dirty="0" err="1"/>
              <a:t>Hb</a:t>
            </a:r>
            <a:r>
              <a:rPr lang="en-IN" sz="2000" b="1" dirty="0"/>
              <a:t> status-5.4 g/dl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2000" dirty="0"/>
              <a:t>Referred to-CHC, </a:t>
            </a:r>
            <a:r>
              <a:rPr lang="en-IN" sz="2000" dirty="0" err="1"/>
              <a:t>Pottangi</a:t>
            </a:r>
            <a:r>
              <a:rPr lang="en-IN" sz="2000" dirty="0"/>
              <a:t>, </a:t>
            </a:r>
            <a:r>
              <a:rPr lang="en-IN" sz="2000" b="1" dirty="0" err="1"/>
              <a:t>Koraput</a:t>
            </a:r>
            <a:endParaRPr lang="en-IN" sz="2000" b="1" dirty="0"/>
          </a:p>
          <a:p>
            <a:pPr marL="0" indent="0">
              <a:spcBef>
                <a:spcPts val="0"/>
              </a:spcBef>
              <a:buNone/>
            </a:pPr>
            <a:r>
              <a:rPr lang="en-IN" sz="2000" dirty="0"/>
              <a:t>Action taken- Blood transfusion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2000" dirty="0"/>
              <a:t>Sickle cell status-Negative</a:t>
            </a:r>
          </a:p>
          <a:p>
            <a:pPr marL="0" indent="0">
              <a:spcBef>
                <a:spcPts val="0"/>
              </a:spcBef>
              <a:buNone/>
            </a:pPr>
            <a:endParaRPr lang="en-IN" sz="2000" dirty="0"/>
          </a:p>
        </p:txBody>
      </p:sp>
      <p:pic>
        <p:nvPicPr>
          <p:cNvPr id="6" name="Content Placeholder 6" descr="G:\Photo\ahd\IMG-20181113-WA0003.jpg"/>
          <p:cNvPicPr>
            <a:picLocks/>
          </p:cNvPicPr>
          <p:nvPr/>
        </p:nvPicPr>
        <p:blipFill rotWithShape="1">
          <a:blip r:embed="rId4" cstate="print"/>
          <a:srcRect r="6045"/>
          <a:stretch/>
        </p:blipFill>
        <p:spPr bwMode="auto">
          <a:xfrm>
            <a:off x="7305198" y="2118915"/>
            <a:ext cx="2542478" cy="312187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7200937" y="5323282"/>
            <a:ext cx="3236469" cy="4404764"/>
          </a:xfrm>
          <a:prstGeom prst="rect">
            <a:avLst/>
          </a:prstGeom>
        </p:spPr>
        <p:txBody>
          <a:bodyPr lIns="103885" tIns="51942" rIns="103885" bIns="51942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IN" sz="2000" dirty="0"/>
              <a:t>Age-13; Class-7th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2000" dirty="0"/>
              <a:t>School-</a:t>
            </a:r>
            <a:r>
              <a:rPr lang="en-IN" sz="2000" dirty="0" err="1"/>
              <a:t>Umuri</a:t>
            </a:r>
            <a:r>
              <a:rPr lang="en-IN" sz="2000" dirty="0"/>
              <a:t> AS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2000" b="1" dirty="0" err="1"/>
              <a:t>Hb</a:t>
            </a:r>
            <a:r>
              <a:rPr lang="en-IN" sz="2000" b="1" dirty="0"/>
              <a:t> status-6 g/dl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2000" dirty="0"/>
              <a:t>Referred to-DH </a:t>
            </a:r>
            <a:r>
              <a:rPr lang="en-IN" sz="2000" b="1" dirty="0" err="1"/>
              <a:t>Koraput</a:t>
            </a:r>
            <a:endParaRPr lang="en-IN" sz="2000" b="1" dirty="0"/>
          </a:p>
          <a:p>
            <a:pPr marL="0" indent="0">
              <a:spcBef>
                <a:spcPts val="0"/>
              </a:spcBef>
              <a:buNone/>
            </a:pPr>
            <a:r>
              <a:rPr lang="en-IN" sz="2000" dirty="0"/>
              <a:t>Action taken- Blood transfusion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2000" dirty="0"/>
              <a:t>Sickle cell status-Negative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2000" b="1" dirty="0"/>
              <a:t>Note-Blood donated by Asst. Teacher</a:t>
            </a:r>
          </a:p>
          <a:p>
            <a:pPr marL="0" indent="0">
              <a:spcBef>
                <a:spcPts val="0"/>
              </a:spcBef>
              <a:buNone/>
            </a:pPr>
            <a:endParaRPr lang="en-IN" sz="2000" dirty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5"/>
          <a:srcRect t="5366" b="18991"/>
          <a:stretch/>
        </p:blipFill>
        <p:spPr>
          <a:xfrm>
            <a:off x="10723697" y="2085116"/>
            <a:ext cx="2497562" cy="3189467"/>
          </a:xfrm>
          <a:prstGeom prst="rect">
            <a:avLst/>
          </a:prstGeom>
        </p:spPr>
      </p:pic>
      <p:sp>
        <p:nvSpPr>
          <p:cNvPr id="9" name="Text Placeholder 3"/>
          <p:cNvSpPr txBox="1">
            <a:spLocks/>
          </p:cNvSpPr>
          <p:nvPr/>
        </p:nvSpPr>
        <p:spPr>
          <a:xfrm>
            <a:off x="10594106" y="5323282"/>
            <a:ext cx="2953059" cy="4404764"/>
          </a:xfrm>
          <a:prstGeom prst="rect">
            <a:avLst/>
          </a:prstGeom>
        </p:spPr>
        <p:txBody>
          <a:bodyPr lIns="103885" tIns="51942" rIns="103885" bIns="51942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IN" sz="2000" dirty="0"/>
              <a:t>Age-15; Class-10th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2000" dirty="0"/>
              <a:t>School-</a:t>
            </a:r>
            <a:r>
              <a:rPr lang="en-IN" sz="2000" dirty="0" err="1"/>
              <a:t>Raikia</a:t>
            </a:r>
            <a:r>
              <a:rPr lang="en-IN" sz="2000" dirty="0"/>
              <a:t> Girls High School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2000" b="1" dirty="0" err="1"/>
              <a:t>Hb</a:t>
            </a:r>
            <a:r>
              <a:rPr lang="en-IN" sz="2000" b="1" dirty="0"/>
              <a:t> status-5.2 g/dl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2000" dirty="0"/>
              <a:t>Referred to-</a:t>
            </a:r>
            <a:r>
              <a:rPr lang="en-IN" sz="2000" dirty="0" err="1"/>
              <a:t>PHC,Phulbani</a:t>
            </a:r>
            <a:r>
              <a:rPr lang="en-IN" sz="2000" dirty="0"/>
              <a:t>, </a:t>
            </a:r>
            <a:r>
              <a:rPr lang="en-IN" sz="2000" b="1" dirty="0" err="1"/>
              <a:t>Kandhamal</a:t>
            </a:r>
            <a:endParaRPr lang="en-IN" sz="2000" b="1" dirty="0"/>
          </a:p>
          <a:p>
            <a:pPr marL="0" indent="0">
              <a:spcBef>
                <a:spcPts val="0"/>
              </a:spcBef>
              <a:buNone/>
            </a:pPr>
            <a:r>
              <a:rPr lang="en-IN" sz="2000" dirty="0"/>
              <a:t>Action taken- Blood Transfusion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2000" dirty="0"/>
              <a:t>Sickle cell status-Negative</a:t>
            </a:r>
          </a:p>
          <a:p>
            <a:pPr marL="0" indent="0">
              <a:spcBef>
                <a:spcPts val="0"/>
              </a:spcBef>
              <a:buNone/>
            </a:pPr>
            <a:endParaRPr lang="en-IN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/>
          <a:srcRect l="746" t="57764" r="853"/>
          <a:stretch/>
        </p:blipFill>
        <p:spPr>
          <a:xfrm>
            <a:off x="0" y="35104"/>
            <a:ext cx="13523913" cy="57483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FFCCFCD5-28AA-0846-9F8C-973CAF95714B}"/>
              </a:ext>
            </a:extLst>
          </p:cNvPr>
          <p:cNvSpPr txBox="1">
            <a:spLocks/>
          </p:cNvSpPr>
          <p:nvPr/>
        </p:nvSpPr>
        <p:spPr>
          <a:xfrm>
            <a:off x="552133" y="692438"/>
            <a:ext cx="12495987" cy="733836"/>
          </a:xfrm>
          <a:prstGeom prst="rect">
            <a:avLst/>
          </a:prstGeom>
        </p:spPr>
        <p:txBody>
          <a:bodyPr lIns="103885" tIns="51942" rIns="103885" bIns="51942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500" b="1" dirty="0">
                <a:latin typeface="+mn-lt"/>
              </a:rPr>
              <a:t>Case Studies - Severe Anaemia Cases  </a:t>
            </a:r>
          </a:p>
        </p:txBody>
      </p:sp>
    </p:spTree>
    <p:extLst>
      <p:ext uri="{BB962C8B-B14F-4D97-AF65-F5344CB8AC3E}">
        <p14:creationId xmlns:p14="http://schemas.microsoft.com/office/powerpoint/2010/main" xmlns="" val="67631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889" y="558877"/>
            <a:ext cx="11664375" cy="801698"/>
          </a:xfrm>
        </p:spPr>
        <p:txBody>
          <a:bodyPr>
            <a:normAutofit/>
          </a:bodyPr>
          <a:lstStyle/>
          <a:p>
            <a:r>
              <a:rPr lang="en-IN" sz="4500" b="1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387" y="3427096"/>
            <a:ext cx="7044613" cy="4684996"/>
          </a:xfrm>
        </p:spPr>
        <p:txBody>
          <a:bodyPr>
            <a:noAutofit/>
          </a:bodyPr>
          <a:lstStyle/>
          <a:p>
            <a:pPr>
              <a:spcBef>
                <a:spcPts val="682"/>
              </a:spcBef>
              <a:spcAft>
                <a:spcPts val="682"/>
              </a:spcAft>
              <a:buFont typeface="Wingdings" panose="05000000000000000000" pitchFamily="2" charset="2"/>
              <a:buChar char="q"/>
            </a:pPr>
            <a:r>
              <a:rPr lang="en-US" b="1" dirty="0" smtClean="0"/>
              <a:t>Objective</a:t>
            </a:r>
          </a:p>
          <a:p>
            <a:pPr>
              <a:spcBef>
                <a:spcPts val="1363"/>
              </a:spcBef>
              <a:spcAft>
                <a:spcPts val="1363"/>
              </a:spcAft>
            </a:pPr>
            <a:r>
              <a:rPr lang="en-US" sz="2700" dirty="0"/>
              <a:t>Enhance knowledge and skills among adolescents to </a:t>
            </a:r>
            <a:r>
              <a:rPr lang="en-US" sz="2700" b="1" dirty="0">
                <a:solidFill>
                  <a:srgbClr val="C00000"/>
                </a:solidFill>
              </a:rPr>
              <a:t>adopt healthy behavior and to deal with life’s challenges </a:t>
            </a:r>
            <a:r>
              <a:rPr lang="en-US" sz="2700" dirty="0"/>
              <a:t>in a positive and responsible way through the life skills education</a:t>
            </a:r>
          </a:p>
          <a:p>
            <a:pPr>
              <a:spcBef>
                <a:spcPts val="1363"/>
              </a:spcBef>
              <a:spcAft>
                <a:spcPts val="1363"/>
              </a:spcAft>
            </a:pPr>
            <a:r>
              <a:rPr lang="en-IN" sz="2700" dirty="0"/>
              <a:t>Improve </a:t>
            </a:r>
            <a:r>
              <a:rPr lang="en-IN" sz="2700" b="1" dirty="0">
                <a:solidFill>
                  <a:srgbClr val="C00000"/>
                </a:solidFill>
              </a:rPr>
              <a:t>health &amp; nutrition and ensure wellbeing </a:t>
            </a:r>
            <a:r>
              <a:rPr lang="en-IN" sz="2700" dirty="0"/>
              <a:t>of students in residential schools through </a:t>
            </a:r>
            <a:r>
              <a:rPr lang="en-IN" sz="2700" b="1" dirty="0">
                <a:solidFill>
                  <a:srgbClr val="C00000"/>
                </a:solidFill>
              </a:rPr>
              <a:t>inter-sectoral convergence and strengthening ongoing programmes</a:t>
            </a:r>
            <a:endParaRPr lang="en-IN" sz="2700" dirty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746" t="57764" r="853"/>
          <a:stretch/>
        </p:blipFill>
        <p:spPr>
          <a:xfrm>
            <a:off x="0" y="2"/>
            <a:ext cx="13523913" cy="6337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43" t="410" r="2950" b="8612"/>
          <a:stretch/>
        </p:blipFill>
        <p:spPr>
          <a:xfrm>
            <a:off x="7494502" y="3608917"/>
            <a:ext cx="5965272" cy="43213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9889" y="1214388"/>
            <a:ext cx="12847717" cy="1766892"/>
          </a:xfrm>
          <a:prstGeom prst="rect">
            <a:avLst/>
          </a:prstGeom>
          <a:noFill/>
        </p:spPr>
        <p:txBody>
          <a:bodyPr wrap="square" lIns="103885" tIns="51942" rIns="103885" bIns="51942" rtlCol="0">
            <a:spAutoFit/>
          </a:bodyPr>
          <a:lstStyle/>
          <a:p>
            <a:r>
              <a:rPr lang="en-IN" sz="2700" dirty="0"/>
              <a:t>Life Skills Education Programme (since 2012-13 expanded in phases)</a:t>
            </a:r>
          </a:p>
          <a:p>
            <a:r>
              <a:rPr lang="en-IN" sz="2700" dirty="0"/>
              <a:t>Improving health, nutrition and wellbeing of adolescents in residential schools under ST SC department</a:t>
            </a:r>
          </a:p>
          <a:p>
            <a:r>
              <a:rPr lang="en-IN" sz="2700" dirty="0"/>
              <a:t>UNFPA and APPI collaboration  (since April 2018)</a:t>
            </a:r>
          </a:p>
        </p:txBody>
      </p:sp>
    </p:spTree>
    <p:extLst>
      <p:ext uri="{BB962C8B-B14F-4D97-AF65-F5344CB8AC3E}">
        <p14:creationId xmlns:p14="http://schemas.microsoft.com/office/powerpoint/2010/main" xmlns="" val="391286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/>
          <a:srcRect l="746" t="57764" r="853"/>
          <a:stretch/>
        </p:blipFill>
        <p:spPr>
          <a:xfrm>
            <a:off x="0" y="35104"/>
            <a:ext cx="13523913" cy="57483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FFCCFCD5-28AA-0846-9F8C-973CAF95714B}"/>
              </a:ext>
            </a:extLst>
          </p:cNvPr>
          <p:cNvSpPr txBox="1">
            <a:spLocks/>
          </p:cNvSpPr>
          <p:nvPr/>
        </p:nvSpPr>
        <p:spPr>
          <a:xfrm>
            <a:off x="552133" y="744561"/>
            <a:ext cx="12495987" cy="866140"/>
          </a:xfrm>
          <a:prstGeom prst="rect">
            <a:avLst/>
          </a:prstGeom>
        </p:spPr>
        <p:txBody>
          <a:bodyPr lIns="103885" tIns="51942" rIns="103885" bIns="51942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500" b="1" dirty="0">
                <a:latin typeface="+mn-lt"/>
              </a:rPr>
              <a:t>Case Studies - Severe Anaemia Cases</a:t>
            </a:r>
          </a:p>
        </p:txBody>
      </p:sp>
      <p:pic>
        <p:nvPicPr>
          <p:cNvPr id="12" name="Content Placeholder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134" y="1928319"/>
            <a:ext cx="2545279" cy="2845478"/>
          </a:xfrm>
          <a:prstGeom prst="rect">
            <a:avLst/>
          </a:prstGeom>
        </p:spPr>
      </p:pic>
      <p:sp>
        <p:nvSpPr>
          <p:cNvPr id="13" name="Text Placeholder 3"/>
          <p:cNvSpPr txBox="1">
            <a:spLocks/>
          </p:cNvSpPr>
          <p:nvPr/>
        </p:nvSpPr>
        <p:spPr>
          <a:xfrm>
            <a:off x="404896" y="4928337"/>
            <a:ext cx="2965176" cy="2446661"/>
          </a:xfrm>
          <a:prstGeom prst="rect">
            <a:avLst/>
          </a:prstGeom>
        </p:spPr>
        <p:txBody>
          <a:bodyPr lIns="103885" tIns="51942" rIns="103885" bIns="51942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IN" sz="2000" dirty="0"/>
              <a:t>Age-13; Class-7th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2000" dirty="0"/>
              <a:t>School-K.C </a:t>
            </a:r>
            <a:r>
              <a:rPr lang="en-IN" sz="2000" dirty="0" err="1"/>
              <a:t>Pur</a:t>
            </a:r>
            <a:r>
              <a:rPr lang="en-IN" sz="2000" dirty="0"/>
              <a:t> GH School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2000" b="1" dirty="0" err="1"/>
              <a:t>Hb</a:t>
            </a:r>
            <a:r>
              <a:rPr lang="en-IN" sz="2000" b="1" dirty="0"/>
              <a:t> status-6.1 g/dl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2000" dirty="0"/>
              <a:t>Referred to-DHH, </a:t>
            </a:r>
            <a:r>
              <a:rPr lang="en-IN" sz="2000" b="1" dirty="0" err="1"/>
              <a:t>Gajapati</a:t>
            </a:r>
            <a:endParaRPr lang="en-IN" sz="2000" b="1" dirty="0"/>
          </a:p>
          <a:p>
            <a:pPr marL="0" indent="0">
              <a:spcBef>
                <a:spcPts val="0"/>
              </a:spcBef>
              <a:buNone/>
            </a:pPr>
            <a:r>
              <a:rPr lang="en-IN" sz="2000" dirty="0"/>
              <a:t>Action taken- Blood Transfusion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2000" b="1" dirty="0">
                <a:solidFill>
                  <a:srgbClr val="C61033"/>
                </a:solidFill>
              </a:rPr>
              <a:t>Sickle cell status-Positive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2000" b="1" dirty="0"/>
              <a:t>Note- Blood donated by DPO,LSE + Programme</a:t>
            </a:r>
          </a:p>
          <a:p>
            <a:pPr marL="0" indent="0">
              <a:spcBef>
                <a:spcPts val="0"/>
              </a:spcBef>
              <a:buNone/>
            </a:pPr>
            <a:endParaRPr lang="en-IN" sz="2000" b="1" dirty="0"/>
          </a:p>
        </p:txBody>
      </p:sp>
      <p:pic>
        <p:nvPicPr>
          <p:cNvPr id="14" name="Content Placeholder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78" b="13493"/>
          <a:stretch/>
        </p:blipFill>
        <p:spPr>
          <a:xfrm>
            <a:off x="3761984" y="1928319"/>
            <a:ext cx="2541904" cy="2865398"/>
          </a:xfrm>
          <a:prstGeom prst="rect">
            <a:avLst/>
          </a:prstGeom>
        </p:spPr>
      </p:pic>
      <p:sp>
        <p:nvSpPr>
          <p:cNvPr id="15" name="Text Placeholder 3"/>
          <p:cNvSpPr txBox="1">
            <a:spLocks/>
          </p:cNvSpPr>
          <p:nvPr/>
        </p:nvSpPr>
        <p:spPr>
          <a:xfrm>
            <a:off x="3623643" y="4928338"/>
            <a:ext cx="2996530" cy="5251783"/>
          </a:xfrm>
          <a:prstGeom prst="rect">
            <a:avLst/>
          </a:prstGeom>
        </p:spPr>
        <p:txBody>
          <a:bodyPr lIns="103885" tIns="51942" rIns="103885" bIns="51942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IN" sz="2000" dirty="0"/>
              <a:t>Age-15; Class-10th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2000" dirty="0"/>
              <a:t>School-Chandragiri GHS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2000" b="1" dirty="0" err="1"/>
              <a:t>Hb</a:t>
            </a:r>
            <a:r>
              <a:rPr lang="en-IN" sz="2000" b="1" dirty="0"/>
              <a:t> status-5.2 g/dl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2000" dirty="0"/>
              <a:t>Referred to-DHH, </a:t>
            </a:r>
            <a:r>
              <a:rPr lang="en-IN" sz="2000" b="1" dirty="0" err="1"/>
              <a:t>Gajapati</a:t>
            </a:r>
            <a:endParaRPr lang="en-IN" sz="2000" b="1" dirty="0"/>
          </a:p>
          <a:p>
            <a:pPr marL="0" indent="0">
              <a:spcBef>
                <a:spcPts val="0"/>
              </a:spcBef>
              <a:buNone/>
            </a:pPr>
            <a:r>
              <a:rPr lang="en-IN" sz="2000" dirty="0"/>
              <a:t>Action taken- Blood Transfusion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2000" dirty="0"/>
              <a:t>Sickle cell status-Negative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2000" b="1" dirty="0"/>
              <a:t>Note- Blood donated by Asst. Teacher, Chandragiri GHS</a:t>
            </a:r>
          </a:p>
          <a:p>
            <a:pPr marL="0" indent="0">
              <a:spcBef>
                <a:spcPts val="0"/>
              </a:spcBef>
              <a:buNone/>
            </a:pPr>
            <a:endParaRPr lang="en-IN" sz="2000" dirty="0"/>
          </a:p>
        </p:txBody>
      </p:sp>
      <p:pic>
        <p:nvPicPr>
          <p:cNvPr id="17" name="Content Placeholder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34" t="3014" r="10037" b="14631"/>
          <a:stretch/>
        </p:blipFill>
        <p:spPr>
          <a:xfrm>
            <a:off x="6968458" y="1928319"/>
            <a:ext cx="2454656" cy="2896963"/>
          </a:xfrm>
          <a:prstGeom prst="rect">
            <a:avLst/>
          </a:prstGeom>
        </p:spPr>
      </p:pic>
      <p:sp>
        <p:nvSpPr>
          <p:cNvPr id="18" name="Text Placeholder 3"/>
          <p:cNvSpPr txBox="1">
            <a:spLocks/>
          </p:cNvSpPr>
          <p:nvPr/>
        </p:nvSpPr>
        <p:spPr>
          <a:xfrm>
            <a:off x="6873743" y="4928338"/>
            <a:ext cx="2931094" cy="2724151"/>
          </a:xfrm>
          <a:prstGeom prst="rect">
            <a:avLst/>
          </a:prstGeom>
        </p:spPr>
        <p:txBody>
          <a:bodyPr lIns="103885" tIns="51942" rIns="103885" bIns="51942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IN" sz="2000" dirty="0"/>
              <a:t>Age-13; Class-7th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2000" dirty="0"/>
              <a:t>School-</a:t>
            </a:r>
            <a:r>
              <a:rPr lang="en-IN" sz="2000" dirty="0" err="1"/>
              <a:t>Gupteswar</a:t>
            </a:r>
            <a:r>
              <a:rPr lang="en-IN" sz="2000" dirty="0"/>
              <a:t> High School, </a:t>
            </a:r>
            <a:r>
              <a:rPr lang="en-IN" sz="2000" dirty="0" err="1"/>
              <a:t>Baipariguda</a:t>
            </a:r>
            <a:endParaRPr lang="en-IN" sz="2000" dirty="0"/>
          </a:p>
          <a:p>
            <a:pPr marL="0" indent="0">
              <a:spcBef>
                <a:spcPts val="0"/>
              </a:spcBef>
              <a:buNone/>
            </a:pPr>
            <a:r>
              <a:rPr lang="en-IN" sz="2000" b="1" dirty="0" err="1"/>
              <a:t>Hb</a:t>
            </a:r>
            <a:r>
              <a:rPr lang="en-IN" sz="2000" b="1" dirty="0"/>
              <a:t> status-4.6 g/dl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2000" dirty="0"/>
              <a:t>Referred to-DHQ </a:t>
            </a:r>
            <a:r>
              <a:rPr lang="en-IN" sz="2000" dirty="0" err="1"/>
              <a:t>Jeypore</a:t>
            </a:r>
            <a:endParaRPr lang="en-IN" sz="2000" dirty="0"/>
          </a:p>
          <a:p>
            <a:pPr marL="0" indent="0">
              <a:spcBef>
                <a:spcPts val="0"/>
              </a:spcBef>
              <a:buNone/>
            </a:pPr>
            <a:r>
              <a:rPr lang="en-IN" sz="2000" dirty="0"/>
              <a:t>Action taken- Blood Transfusion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2000" dirty="0"/>
              <a:t>Sickle cell status-Negative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2000" b="1" dirty="0"/>
              <a:t>Note- Blood donated by Asst. Teacher</a:t>
            </a:r>
            <a:endParaRPr lang="en-IN" sz="2000" dirty="0"/>
          </a:p>
        </p:txBody>
      </p:sp>
      <p:pic>
        <p:nvPicPr>
          <p:cNvPr id="19" name="Content Placeholder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2" t="1675" b="1026"/>
          <a:stretch/>
        </p:blipFill>
        <p:spPr>
          <a:xfrm>
            <a:off x="10087685" y="1870402"/>
            <a:ext cx="2545904" cy="3012796"/>
          </a:xfrm>
          <a:prstGeom prst="rect">
            <a:avLst/>
          </a:prstGeom>
        </p:spPr>
      </p:pic>
      <p:sp>
        <p:nvSpPr>
          <p:cNvPr id="20" name="Text Placeholder 3"/>
          <p:cNvSpPr txBox="1">
            <a:spLocks/>
          </p:cNvSpPr>
          <p:nvPr/>
        </p:nvSpPr>
        <p:spPr>
          <a:xfrm>
            <a:off x="10087684" y="4656667"/>
            <a:ext cx="3564749" cy="4024830"/>
          </a:xfrm>
          <a:prstGeom prst="rect">
            <a:avLst/>
          </a:prstGeom>
        </p:spPr>
        <p:txBody>
          <a:bodyPr lIns="103885" tIns="51942" rIns="103885" bIns="51942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IN" sz="2000" dirty="0"/>
          </a:p>
          <a:p>
            <a:pPr marL="0" indent="0">
              <a:spcBef>
                <a:spcPts val="0"/>
              </a:spcBef>
              <a:buNone/>
            </a:pPr>
            <a:r>
              <a:rPr lang="en-IN" sz="2000" dirty="0"/>
              <a:t>Age-15; Class-10th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2000" dirty="0"/>
              <a:t>School-</a:t>
            </a:r>
            <a:r>
              <a:rPr lang="en-IN" sz="2000" dirty="0" err="1"/>
              <a:t>Haradaput</a:t>
            </a:r>
            <a:r>
              <a:rPr lang="en-IN" sz="2000" dirty="0"/>
              <a:t> Girls High School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2000" b="1" dirty="0" err="1"/>
              <a:t>Hb</a:t>
            </a:r>
            <a:r>
              <a:rPr lang="en-IN" sz="2000" b="1" dirty="0"/>
              <a:t> status-5.3 g/dl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2000" dirty="0"/>
              <a:t>Referred to-HQ hospital </a:t>
            </a:r>
            <a:r>
              <a:rPr lang="en-IN" sz="2000" dirty="0" err="1"/>
              <a:t>Jeypore</a:t>
            </a:r>
            <a:r>
              <a:rPr lang="en-IN" sz="2000" dirty="0"/>
              <a:t>, </a:t>
            </a:r>
            <a:r>
              <a:rPr lang="en-IN" sz="2000" b="1" dirty="0" err="1"/>
              <a:t>Koraput</a:t>
            </a:r>
            <a:endParaRPr lang="en-IN" sz="2000" b="1" dirty="0"/>
          </a:p>
          <a:p>
            <a:pPr marL="0" indent="0">
              <a:spcBef>
                <a:spcPts val="0"/>
              </a:spcBef>
              <a:buNone/>
            </a:pPr>
            <a:r>
              <a:rPr lang="en-IN" sz="2000" dirty="0"/>
              <a:t>Action taken- Transfused blood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2000" dirty="0"/>
              <a:t>Sickle cell status-Negative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N" sz="2000" b="1" dirty="0"/>
              <a:t>Note</a:t>
            </a:r>
            <a:r>
              <a:rPr lang="en-IN" sz="2000" dirty="0"/>
              <a:t>- </a:t>
            </a:r>
            <a:r>
              <a:rPr lang="en-IN" sz="2000" b="1" dirty="0"/>
              <a:t>DPO facilitated for free blood transfusion</a:t>
            </a:r>
          </a:p>
          <a:p>
            <a:pPr marL="0" indent="0">
              <a:spcBef>
                <a:spcPts val="0"/>
              </a:spcBef>
              <a:buNone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xmlns="" val="336056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78" y="1270346"/>
            <a:ext cx="11244972" cy="62696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746" t="57764" r="853"/>
          <a:stretch/>
        </p:blipFill>
        <p:spPr>
          <a:xfrm>
            <a:off x="0" y="35104"/>
            <a:ext cx="13523913" cy="57483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FFCCFCD5-28AA-0846-9F8C-973CAF95714B}"/>
              </a:ext>
            </a:extLst>
          </p:cNvPr>
          <p:cNvSpPr txBox="1">
            <a:spLocks/>
          </p:cNvSpPr>
          <p:nvPr/>
        </p:nvSpPr>
        <p:spPr>
          <a:xfrm>
            <a:off x="628478" y="507073"/>
            <a:ext cx="12495987" cy="866140"/>
          </a:xfrm>
          <a:prstGeom prst="rect">
            <a:avLst/>
          </a:prstGeom>
        </p:spPr>
        <p:txBody>
          <a:bodyPr lIns="103885" tIns="51942" rIns="103885" bIns="51942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500" b="1" dirty="0">
                <a:latin typeface="+mn-lt"/>
              </a:rPr>
              <a:t>Guideline for Management of Anaemia Cases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36135" y="7440626"/>
            <a:ext cx="5077630" cy="619507"/>
          </a:xfrm>
          <a:prstGeom prst="rect">
            <a:avLst/>
          </a:prstGeom>
          <a:noFill/>
        </p:spPr>
        <p:txBody>
          <a:bodyPr wrap="square" lIns="103885" tIns="51942" rIns="103885" bIns="51942" rtlCol="0">
            <a:spAutoFit/>
          </a:bodyPr>
          <a:lstStyle/>
          <a:p>
            <a:r>
              <a:rPr lang="en-IN" sz="1600" i="1" dirty="0"/>
              <a:t>Source: Guidelines for Control of Anaemia, National Iron Plus Initiative, MOHFW, </a:t>
            </a:r>
            <a:r>
              <a:rPr lang="en-IN" sz="1600" i="1" dirty="0" err="1"/>
              <a:t>GoI</a:t>
            </a:r>
            <a:endParaRPr lang="en-IN" sz="1600" i="1" dirty="0"/>
          </a:p>
        </p:txBody>
      </p:sp>
    </p:spTree>
    <p:extLst>
      <p:ext uri="{BB962C8B-B14F-4D97-AF65-F5344CB8AC3E}">
        <p14:creationId xmlns:p14="http://schemas.microsoft.com/office/powerpoint/2010/main" xmlns="" val="33115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769" y="751030"/>
            <a:ext cx="11664375" cy="788776"/>
          </a:xfrm>
        </p:spPr>
        <p:txBody>
          <a:bodyPr>
            <a:normAutofit fontScale="90000"/>
          </a:bodyPr>
          <a:lstStyle/>
          <a:p>
            <a:r>
              <a:rPr lang="en-IN" b="1" dirty="0" smtClean="0"/>
              <a:t>Points for discussion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769" y="1817386"/>
            <a:ext cx="12391285" cy="5152105"/>
          </a:xfrm>
        </p:spPr>
        <p:txBody>
          <a:bodyPr>
            <a:normAutofit/>
          </a:bodyPr>
          <a:lstStyle/>
          <a:p>
            <a:r>
              <a:rPr lang="en-IN" sz="3600" dirty="0"/>
              <a:t>Treatment of severe anaemia cases on priority</a:t>
            </a:r>
          </a:p>
          <a:p>
            <a:r>
              <a:rPr lang="en-IN" sz="3600" dirty="0"/>
              <a:t>Orientation of district team for treatment and follow-up for moderate and mild cases</a:t>
            </a:r>
          </a:p>
          <a:p>
            <a:r>
              <a:rPr lang="en-IN" sz="3600" dirty="0"/>
              <a:t>Supply of IFA tablet in schools</a:t>
            </a:r>
          </a:p>
          <a:p>
            <a:r>
              <a:rPr lang="en-IN" sz="3600" dirty="0"/>
              <a:t>Regular review and follow up - district level and at state level</a:t>
            </a:r>
          </a:p>
          <a:p>
            <a:r>
              <a:rPr lang="en-IN" sz="3600" dirty="0"/>
              <a:t>Nodal person at state and district level</a:t>
            </a:r>
          </a:p>
          <a:p>
            <a:endParaRPr lang="en-IN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746" t="57764" r="853"/>
          <a:stretch/>
        </p:blipFill>
        <p:spPr>
          <a:xfrm>
            <a:off x="0" y="35104"/>
            <a:ext cx="13523913" cy="5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923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11" y="535646"/>
            <a:ext cx="11664375" cy="679302"/>
          </a:xfrm>
        </p:spPr>
        <p:txBody>
          <a:bodyPr>
            <a:normAutofit fontScale="90000"/>
          </a:bodyPr>
          <a:lstStyle/>
          <a:p>
            <a:r>
              <a:rPr lang="en-IN" b="1" dirty="0" smtClean="0"/>
              <a:t>Glimpse of activities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/>
          <a:srcRect l="746" t="57764" r="853"/>
          <a:stretch/>
        </p:blipFill>
        <p:spPr>
          <a:xfrm>
            <a:off x="0" y="1"/>
            <a:ext cx="13523913" cy="5890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3" t="13040" r="11521" b="254"/>
          <a:stretch/>
        </p:blipFill>
        <p:spPr>
          <a:xfrm>
            <a:off x="439811" y="1339768"/>
            <a:ext cx="4147533" cy="27412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2301" y="1326909"/>
            <a:ext cx="4089265" cy="279287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6030" y="4161326"/>
            <a:ext cx="4160995" cy="381897"/>
          </a:xfrm>
          <a:prstGeom prst="rect">
            <a:avLst/>
          </a:prstGeom>
          <a:noFill/>
        </p:spPr>
        <p:txBody>
          <a:bodyPr wrap="square" lIns="103885" tIns="51942" rIns="103885" bIns="51942" rtlCol="0">
            <a:spAutoFit/>
          </a:bodyPr>
          <a:lstStyle/>
          <a:p>
            <a:r>
              <a:rPr lang="en-IN" sz="1800" b="1" i="1" dirty="0"/>
              <a:t>Life skills (LSE) transaction in class</a:t>
            </a:r>
            <a:endParaRPr lang="en-US" sz="18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4918777" y="4156430"/>
            <a:ext cx="4160995" cy="381897"/>
          </a:xfrm>
          <a:prstGeom prst="rect">
            <a:avLst/>
          </a:prstGeom>
          <a:noFill/>
        </p:spPr>
        <p:txBody>
          <a:bodyPr wrap="square" lIns="103885" tIns="51942" rIns="103885" bIns="51942" rtlCol="0">
            <a:spAutoFit/>
          </a:bodyPr>
          <a:lstStyle/>
          <a:p>
            <a:r>
              <a:rPr lang="en-IN" sz="1800" b="1" i="1" dirty="0"/>
              <a:t>It’s about fun and enjoyment</a:t>
            </a:r>
            <a:endParaRPr lang="en-US" sz="18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9298638" y="7575626"/>
            <a:ext cx="4160995" cy="381897"/>
          </a:xfrm>
          <a:prstGeom prst="rect">
            <a:avLst/>
          </a:prstGeom>
          <a:noFill/>
        </p:spPr>
        <p:txBody>
          <a:bodyPr wrap="square" lIns="103885" tIns="51942" rIns="103885" bIns="51942" rtlCol="0">
            <a:spAutoFit/>
          </a:bodyPr>
          <a:lstStyle/>
          <a:p>
            <a:r>
              <a:rPr lang="en-IN" sz="1800" b="1" i="1" dirty="0"/>
              <a:t>Haemoglobin testing </a:t>
            </a:r>
            <a:r>
              <a:rPr lang="en-IN" sz="1800" b="1" i="1" dirty="0" err="1"/>
              <a:t>ofstudnets</a:t>
            </a:r>
            <a:endParaRPr lang="en-US" sz="1800" b="1" i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95" t="5607" b="6261"/>
          <a:stretch/>
        </p:blipFill>
        <p:spPr>
          <a:xfrm>
            <a:off x="9364464" y="4726448"/>
            <a:ext cx="3584683" cy="270071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36031" y="7589853"/>
            <a:ext cx="4355094" cy="381897"/>
          </a:xfrm>
          <a:prstGeom prst="rect">
            <a:avLst/>
          </a:prstGeom>
          <a:noFill/>
        </p:spPr>
        <p:txBody>
          <a:bodyPr wrap="square" lIns="103885" tIns="51942" rIns="103885" bIns="51942" rtlCol="0">
            <a:spAutoFit/>
          </a:bodyPr>
          <a:lstStyle/>
          <a:p>
            <a:r>
              <a:rPr lang="en-IN" sz="1800" b="1" i="1" dirty="0"/>
              <a:t>Thematic animations and videos introduced  </a:t>
            </a:r>
            <a:endParaRPr lang="en-US" sz="1800" b="1" i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8639" y="1352723"/>
            <a:ext cx="3650509" cy="274124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254799" y="4156430"/>
            <a:ext cx="4160995" cy="381897"/>
          </a:xfrm>
          <a:prstGeom prst="rect">
            <a:avLst/>
          </a:prstGeom>
          <a:noFill/>
        </p:spPr>
        <p:txBody>
          <a:bodyPr wrap="square" lIns="103885" tIns="51942" rIns="103885" bIns="51942" rtlCol="0">
            <a:spAutoFit/>
          </a:bodyPr>
          <a:lstStyle/>
          <a:p>
            <a:r>
              <a:rPr lang="en-IN" sz="1800" b="1" i="1" dirty="0"/>
              <a:t>Learn while you play</a:t>
            </a:r>
            <a:endParaRPr lang="en-US" sz="1800" b="1" i="1" dirty="0"/>
          </a:p>
        </p:txBody>
      </p:sp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50" r="11869"/>
          <a:stretch/>
        </p:blipFill>
        <p:spPr>
          <a:xfrm>
            <a:off x="4858224" y="4753207"/>
            <a:ext cx="4257417" cy="272269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58224" y="7589853"/>
            <a:ext cx="4160995" cy="381897"/>
          </a:xfrm>
          <a:prstGeom prst="rect">
            <a:avLst/>
          </a:prstGeom>
          <a:noFill/>
        </p:spPr>
        <p:txBody>
          <a:bodyPr wrap="square" lIns="103885" tIns="51942" rIns="103885" bIns="51942" rtlCol="0">
            <a:spAutoFit/>
          </a:bodyPr>
          <a:lstStyle/>
          <a:p>
            <a:r>
              <a:rPr lang="en-IN" sz="1800" b="1" i="1" dirty="0"/>
              <a:t>WIFS being observed in school</a:t>
            </a:r>
            <a:endParaRPr lang="en-US" sz="1800" b="1" i="1" dirty="0"/>
          </a:p>
        </p:txBody>
      </p:sp>
      <p:pic>
        <p:nvPicPr>
          <p:cNvPr id="24" name="Content Placeholder 3" descr="WhatsApp Image 2018-07-18 at 11.19.00.jpe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047"/>
          <a:stretch/>
        </p:blipFill>
        <p:spPr>
          <a:xfrm>
            <a:off x="420739" y="4753208"/>
            <a:ext cx="4188662" cy="276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094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882" y="3380351"/>
            <a:ext cx="11381218" cy="1323271"/>
          </a:xfrm>
        </p:spPr>
        <p:txBody>
          <a:bodyPr/>
          <a:lstStyle/>
          <a:p>
            <a:r>
              <a:rPr lang="en-IN" dirty="0" smtClean="0"/>
              <a:t>Thanks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2264" y="1535794"/>
            <a:ext cx="8001649" cy="56940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746" t="57764" r="853"/>
          <a:stretch/>
        </p:blipFill>
        <p:spPr>
          <a:xfrm>
            <a:off x="0" y="35104"/>
            <a:ext cx="13523913" cy="5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487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048" y="566408"/>
            <a:ext cx="11852930" cy="650647"/>
          </a:xfrm>
        </p:spPr>
        <p:txBody>
          <a:bodyPr>
            <a:normAutofit fontScale="90000"/>
          </a:bodyPr>
          <a:lstStyle/>
          <a:p>
            <a:r>
              <a:rPr lang="en-IN" sz="4500" b="1" dirty="0"/>
              <a:t>Life Skills Education: Components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431" y="1253118"/>
            <a:ext cx="6673862" cy="668197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82"/>
              </a:spcBef>
            </a:pPr>
            <a:r>
              <a:rPr lang="en-IN" sz="2700" b="1" dirty="0"/>
              <a:t>Transaction of life skills sessions </a:t>
            </a:r>
            <a:r>
              <a:rPr lang="en-IN" sz="2700" dirty="0"/>
              <a:t>in classes by </a:t>
            </a:r>
            <a:r>
              <a:rPr lang="en-IN" sz="2700" b="1" dirty="0"/>
              <a:t>trained teachers </a:t>
            </a:r>
            <a:r>
              <a:rPr lang="en-IN" sz="2700" dirty="0"/>
              <a:t>- Fixed monthly calendar and time table in school – 24 session (20-22 Hours in a year) </a:t>
            </a:r>
          </a:p>
          <a:p>
            <a:pPr>
              <a:lnSpc>
                <a:spcPct val="100000"/>
              </a:lnSpc>
              <a:spcBef>
                <a:spcPts val="682"/>
              </a:spcBef>
            </a:pPr>
            <a:r>
              <a:rPr lang="en-IN" sz="2700" dirty="0"/>
              <a:t>Students trained as </a:t>
            </a:r>
            <a:r>
              <a:rPr lang="en-IN" sz="2700" b="1" dirty="0"/>
              <a:t>peer educators </a:t>
            </a:r>
          </a:p>
          <a:p>
            <a:pPr>
              <a:lnSpc>
                <a:spcPct val="100000"/>
              </a:lnSpc>
              <a:spcBef>
                <a:spcPts val="682"/>
              </a:spcBef>
            </a:pPr>
            <a:r>
              <a:rPr lang="en-IN" sz="2700" b="1" dirty="0"/>
              <a:t>Co-curricular activities </a:t>
            </a:r>
            <a:r>
              <a:rPr lang="en-IN" sz="2700" dirty="0"/>
              <a:t>– role play, quiz, comics, animations</a:t>
            </a:r>
          </a:p>
          <a:p>
            <a:pPr>
              <a:lnSpc>
                <a:spcPct val="100000"/>
              </a:lnSpc>
              <a:spcBef>
                <a:spcPts val="682"/>
              </a:spcBef>
            </a:pPr>
            <a:r>
              <a:rPr lang="en-IN" sz="2700" dirty="0"/>
              <a:t>Promote </a:t>
            </a:r>
            <a:r>
              <a:rPr lang="en-IN" sz="2700" b="1" dirty="0"/>
              <a:t>student friendly environment </a:t>
            </a:r>
            <a:r>
              <a:rPr lang="en-IN" sz="2700" dirty="0"/>
              <a:t>– sensitization on safety and security, SOPs facilitation in monitoring</a:t>
            </a:r>
          </a:p>
          <a:p>
            <a:pPr>
              <a:lnSpc>
                <a:spcPct val="100000"/>
              </a:lnSpc>
              <a:spcBef>
                <a:spcPts val="682"/>
              </a:spcBef>
            </a:pPr>
            <a:r>
              <a:rPr lang="en-IN" sz="2700" b="1" dirty="0"/>
              <a:t>Health screening, counselling and referral in convergence with health department </a:t>
            </a:r>
            <a:r>
              <a:rPr lang="en-IN" sz="2700" dirty="0"/>
              <a:t>in which addressing anaemia is one of the focus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746" t="57764" r="853"/>
          <a:stretch/>
        </p:blipFill>
        <p:spPr>
          <a:xfrm>
            <a:off x="0" y="1"/>
            <a:ext cx="13523913" cy="631109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30929263"/>
              </p:ext>
            </p:extLst>
          </p:nvPr>
        </p:nvGraphicFramePr>
        <p:xfrm>
          <a:off x="7257340" y="1230255"/>
          <a:ext cx="5706263" cy="7458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6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28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717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3070">
                <a:tc>
                  <a:txBody>
                    <a:bodyPr/>
                    <a:lstStyle/>
                    <a:p>
                      <a:pPr algn="ctr"/>
                      <a:r>
                        <a:rPr lang="en-IN" sz="2100" b="1" dirty="0" err="1" smtClean="0"/>
                        <a:t>S.No</a:t>
                      </a:r>
                      <a:endParaRPr lang="en-US" sz="2100" b="1" dirty="0"/>
                    </a:p>
                  </a:txBody>
                  <a:tcPr marL="101429" marR="101429" marT="54134" marB="54134"/>
                </a:tc>
                <a:tc>
                  <a:txBody>
                    <a:bodyPr/>
                    <a:lstStyle/>
                    <a:p>
                      <a:r>
                        <a:rPr lang="en-IN" sz="2100" b="1" dirty="0" smtClean="0"/>
                        <a:t>Month</a:t>
                      </a:r>
                      <a:endParaRPr lang="en-US" sz="2100" b="1" dirty="0"/>
                    </a:p>
                  </a:txBody>
                  <a:tcPr marL="101429" marR="101429" marT="54134" marB="54134"/>
                </a:tc>
                <a:tc>
                  <a:txBody>
                    <a:bodyPr/>
                    <a:lstStyle/>
                    <a:p>
                      <a:r>
                        <a:rPr lang="en-IN" sz="2100" dirty="0" smtClean="0"/>
                        <a:t>Themes</a:t>
                      </a:r>
                      <a:endParaRPr lang="en-US" sz="2100" dirty="0"/>
                    </a:p>
                  </a:txBody>
                  <a:tcPr marL="101429" marR="101429" marT="54134" marB="5413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2675">
                <a:tc>
                  <a:txBody>
                    <a:bodyPr/>
                    <a:lstStyle/>
                    <a:p>
                      <a:pPr algn="ctr"/>
                      <a:r>
                        <a:rPr lang="en-IN" sz="2100" b="1" dirty="0" smtClean="0"/>
                        <a:t>1</a:t>
                      </a:r>
                      <a:endParaRPr lang="en-US" sz="2100" b="1" dirty="0"/>
                    </a:p>
                  </a:txBody>
                  <a:tcPr marL="101429" marR="101429" marT="54134" marB="54134"/>
                </a:tc>
                <a:tc>
                  <a:txBody>
                    <a:bodyPr/>
                    <a:lstStyle/>
                    <a:p>
                      <a:r>
                        <a:rPr lang="en-IN" sz="2100" b="1" dirty="0" smtClean="0"/>
                        <a:t>July</a:t>
                      </a:r>
                      <a:endParaRPr lang="en-US" sz="2100" b="1" dirty="0"/>
                    </a:p>
                  </a:txBody>
                  <a:tcPr marL="101429" marR="101429" marT="54134" marB="54134"/>
                </a:tc>
                <a:tc>
                  <a:txBody>
                    <a:bodyPr/>
                    <a:lstStyle/>
                    <a:p>
                      <a:r>
                        <a:rPr lang="en-IN" sz="2100" dirty="0" smtClean="0"/>
                        <a:t>Prevention of communicable diseases,</a:t>
                      </a:r>
                      <a:r>
                        <a:rPr lang="en-IN" sz="2100" baseline="0" dirty="0" smtClean="0"/>
                        <a:t> Personal Hygiene and Nutrition</a:t>
                      </a:r>
                      <a:endParaRPr lang="en-US" sz="2100" dirty="0"/>
                    </a:p>
                  </a:txBody>
                  <a:tcPr marL="101429" marR="101429" marT="54134" marB="5413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82675">
                <a:tc>
                  <a:txBody>
                    <a:bodyPr/>
                    <a:lstStyle/>
                    <a:p>
                      <a:pPr algn="ctr"/>
                      <a:r>
                        <a:rPr lang="en-IN" sz="2100" b="1" dirty="0" smtClean="0"/>
                        <a:t>2</a:t>
                      </a:r>
                      <a:endParaRPr lang="en-US" sz="2100" b="1" dirty="0"/>
                    </a:p>
                  </a:txBody>
                  <a:tcPr marL="101429" marR="101429" marT="54134" marB="54134"/>
                </a:tc>
                <a:tc>
                  <a:txBody>
                    <a:bodyPr/>
                    <a:lstStyle/>
                    <a:p>
                      <a:r>
                        <a:rPr lang="en-IN" sz="2100" b="1" dirty="0" smtClean="0"/>
                        <a:t>August</a:t>
                      </a:r>
                      <a:endParaRPr lang="en-US" sz="2100" b="1" dirty="0"/>
                    </a:p>
                  </a:txBody>
                  <a:tcPr marL="101429" marR="101429" marT="54134" marB="54134"/>
                </a:tc>
                <a:tc>
                  <a:txBody>
                    <a:bodyPr/>
                    <a:lstStyle/>
                    <a:p>
                      <a:r>
                        <a:rPr lang="en-IN" sz="2100" dirty="0" smtClean="0"/>
                        <a:t>Growing up and changes during adolescence including menstruation</a:t>
                      </a:r>
                      <a:endParaRPr lang="en-US" sz="2100" dirty="0"/>
                    </a:p>
                  </a:txBody>
                  <a:tcPr marL="101429" marR="101429" marT="54134" marB="5413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82675">
                <a:tc>
                  <a:txBody>
                    <a:bodyPr/>
                    <a:lstStyle/>
                    <a:p>
                      <a:pPr algn="ctr"/>
                      <a:r>
                        <a:rPr lang="en-IN" sz="2100" b="1" dirty="0" smtClean="0"/>
                        <a:t>3</a:t>
                      </a:r>
                      <a:endParaRPr lang="en-US" sz="2100" b="1" dirty="0"/>
                    </a:p>
                  </a:txBody>
                  <a:tcPr marL="101429" marR="101429" marT="54134" marB="54134"/>
                </a:tc>
                <a:tc>
                  <a:txBody>
                    <a:bodyPr/>
                    <a:lstStyle/>
                    <a:p>
                      <a:r>
                        <a:rPr lang="en-IN" sz="2100" b="1" dirty="0" smtClean="0"/>
                        <a:t>September</a:t>
                      </a:r>
                      <a:endParaRPr lang="en-US" sz="2100" b="1" dirty="0"/>
                    </a:p>
                  </a:txBody>
                  <a:tcPr marL="101429" marR="101429" marT="54134" marB="54134"/>
                </a:tc>
                <a:tc>
                  <a:txBody>
                    <a:bodyPr/>
                    <a:lstStyle/>
                    <a:p>
                      <a:r>
                        <a:rPr lang="en-IN" sz="2100" dirty="0" smtClean="0"/>
                        <a:t>Early marriage, teenage pregnancy, conception and contraception</a:t>
                      </a:r>
                      <a:endParaRPr lang="en-US" sz="2100" dirty="0"/>
                    </a:p>
                  </a:txBody>
                  <a:tcPr marL="101429" marR="101429" marT="54134" marB="5413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0572">
                <a:tc>
                  <a:txBody>
                    <a:bodyPr/>
                    <a:lstStyle/>
                    <a:p>
                      <a:pPr algn="ctr"/>
                      <a:r>
                        <a:rPr lang="en-IN" sz="2100" b="1" dirty="0" smtClean="0"/>
                        <a:t>4</a:t>
                      </a:r>
                      <a:endParaRPr lang="en-US" sz="2100" b="1" dirty="0"/>
                    </a:p>
                  </a:txBody>
                  <a:tcPr marL="101429" marR="101429" marT="54134" marB="54134"/>
                </a:tc>
                <a:tc>
                  <a:txBody>
                    <a:bodyPr/>
                    <a:lstStyle/>
                    <a:p>
                      <a:r>
                        <a:rPr lang="en-IN" sz="2100" b="1" dirty="0" smtClean="0"/>
                        <a:t>October </a:t>
                      </a:r>
                      <a:endParaRPr lang="en-US" sz="2100" b="1" dirty="0"/>
                    </a:p>
                  </a:txBody>
                  <a:tcPr marL="101429" marR="101429" marT="54134" marB="54134"/>
                </a:tc>
                <a:tc>
                  <a:txBody>
                    <a:bodyPr/>
                    <a:lstStyle/>
                    <a:p>
                      <a:r>
                        <a:rPr lang="en-IN" sz="2100" dirty="0" smtClean="0"/>
                        <a:t>RTI/STI and HIV/AIDS</a:t>
                      </a:r>
                      <a:endParaRPr lang="en-US" sz="2100" dirty="0"/>
                    </a:p>
                  </a:txBody>
                  <a:tcPr marL="101429" marR="101429" marT="54134" marB="54134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4641">
                <a:tc>
                  <a:txBody>
                    <a:bodyPr/>
                    <a:lstStyle/>
                    <a:p>
                      <a:pPr algn="ctr"/>
                      <a:r>
                        <a:rPr lang="en-IN" sz="2100" b="1" dirty="0" smtClean="0"/>
                        <a:t>5</a:t>
                      </a:r>
                      <a:endParaRPr lang="en-US" sz="2100" b="1" dirty="0"/>
                    </a:p>
                  </a:txBody>
                  <a:tcPr marL="101429" marR="101429" marT="54134" marB="54134"/>
                </a:tc>
                <a:tc>
                  <a:txBody>
                    <a:bodyPr/>
                    <a:lstStyle/>
                    <a:p>
                      <a:r>
                        <a:rPr lang="en-IN" sz="2100" b="1" dirty="0" smtClean="0"/>
                        <a:t>November</a:t>
                      </a:r>
                      <a:endParaRPr lang="en-US" sz="2100" b="1" dirty="0"/>
                    </a:p>
                  </a:txBody>
                  <a:tcPr marL="101429" marR="101429" marT="54134" marB="54134"/>
                </a:tc>
                <a:tc>
                  <a:txBody>
                    <a:bodyPr/>
                    <a:lstStyle/>
                    <a:p>
                      <a:r>
                        <a:rPr lang="en-IN" sz="2100" dirty="0" smtClean="0"/>
                        <a:t>Safety</a:t>
                      </a:r>
                      <a:r>
                        <a:rPr lang="en-IN" sz="2100" baseline="0" dirty="0" smtClean="0"/>
                        <a:t>, Security ad Sexual Abuse </a:t>
                      </a:r>
                      <a:endParaRPr lang="en-US" sz="2100" dirty="0"/>
                    </a:p>
                  </a:txBody>
                  <a:tcPr marL="101429" marR="101429" marT="54134" marB="54134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57873">
                <a:tc>
                  <a:txBody>
                    <a:bodyPr/>
                    <a:lstStyle/>
                    <a:p>
                      <a:pPr algn="ctr"/>
                      <a:r>
                        <a:rPr lang="en-IN" sz="2100" b="1" dirty="0" smtClean="0"/>
                        <a:t>6</a:t>
                      </a:r>
                      <a:endParaRPr lang="en-US" sz="2100" b="1" dirty="0"/>
                    </a:p>
                  </a:txBody>
                  <a:tcPr marL="101429" marR="101429" marT="54134" marB="54134"/>
                </a:tc>
                <a:tc>
                  <a:txBody>
                    <a:bodyPr/>
                    <a:lstStyle/>
                    <a:p>
                      <a:r>
                        <a:rPr lang="en-IN" sz="2100" b="1" dirty="0" smtClean="0"/>
                        <a:t>December</a:t>
                      </a:r>
                      <a:endParaRPr lang="en-US" sz="2100" b="1" dirty="0"/>
                    </a:p>
                  </a:txBody>
                  <a:tcPr marL="101429" marR="101429" marT="54134" marB="54134"/>
                </a:tc>
                <a:tc>
                  <a:txBody>
                    <a:bodyPr/>
                    <a:lstStyle/>
                    <a:p>
                      <a:r>
                        <a:rPr lang="en-IN" sz="2100" dirty="0" smtClean="0"/>
                        <a:t>Myths and misconception</a:t>
                      </a:r>
                      <a:r>
                        <a:rPr lang="en-IN" sz="2100" baseline="0" dirty="0" smtClean="0"/>
                        <a:t> around ARSH</a:t>
                      </a:r>
                      <a:endParaRPr lang="en-US" sz="2100" dirty="0"/>
                    </a:p>
                  </a:txBody>
                  <a:tcPr marL="101429" marR="101429" marT="54134" marB="54134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57873">
                <a:tc>
                  <a:txBody>
                    <a:bodyPr/>
                    <a:lstStyle/>
                    <a:p>
                      <a:pPr algn="ctr"/>
                      <a:r>
                        <a:rPr lang="en-IN" sz="2100" b="1" dirty="0" smtClean="0"/>
                        <a:t>7</a:t>
                      </a:r>
                      <a:endParaRPr lang="en-US" sz="2100" b="1" dirty="0"/>
                    </a:p>
                  </a:txBody>
                  <a:tcPr marL="101429" marR="101429" marT="54134" marB="54134"/>
                </a:tc>
                <a:tc>
                  <a:txBody>
                    <a:bodyPr/>
                    <a:lstStyle/>
                    <a:p>
                      <a:r>
                        <a:rPr lang="en-IN" sz="2100" b="1" dirty="0" smtClean="0"/>
                        <a:t>January</a:t>
                      </a:r>
                      <a:endParaRPr lang="en-US" sz="2100" b="1" dirty="0"/>
                    </a:p>
                  </a:txBody>
                  <a:tcPr marL="101429" marR="101429" marT="54134" marB="54134"/>
                </a:tc>
                <a:tc>
                  <a:txBody>
                    <a:bodyPr/>
                    <a:lstStyle/>
                    <a:p>
                      <a:r>
                        <a:rPr lang="en-IN" sz="2100" dirty="0" smtClean="0"/>
                        <a:t>Substance Misuse</a:t>
                      </a:r>
                      <a:r>
                        <a:rPr lang="en-IN" sz="2100" baseline="0" dirty="0" smtClean="0"/>
                        <a:t> and Peer Pressure</a:t>
                      </a:r>
                      <a:endParaRPr lang="en-US" sz="2100" dirty="0"/>
                    </a:p>
                  </a:txBody>
                  <a:tcPr marL="101429" marR="101429" marT="54134" marB="54134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57873">
                <a:tc>
                  <a:txBody>
                    <a:bodyPr/>
                    <a:lstStyle/>
                    <a:p>
                      <a:pPr algn="ctr"/>
                      <a:r>
                        <a:rPr lang="en-IN" sz="2100" b="1" dirty="0" smtClean="0"/>
                        <a:t>8</a:t>
                      </a:r>
                      <a:endParaRPr lang="en-US" sz="2100" b="1" dirty="0"/>
                    </a:p>
                  </a:txBody>
                  <a:tcPr marL="101429" marR="101429" marT="54134" marB="54134"/>
                </a:tc>
                <a:tc>
                  <a:txBody>
                    <a:bodyPr/>
                    <a:lstStyle/>
                    <a:p>
                      <a:r>
                        <a:rPr lang="en-IN" sz="2100" b="1" dirty="0" smtClean="0"/>
                        <a:t>February</a:t>
                      </a:r>
                      <a:endParaRPr lang="en-US" sz="2100" b="1" dirty="0"/>
                    </a:p>
                  </a:txBody>
                  <a:tcPr marL="101429" marR="101429" marT="54134" marB="54134"/>
                </a:tc>
                <a:tc>
                  <a:txBody>
                    <a:bodyPr/>
                    <a:lstStyle/>
                    <a:p>
                      <a:r>
                        <a:rPr lang="en-IN" sz="2100" dirty="0" smtClean="0"/>
                        <a:t>Rights, Gender</a:t>
                      </a:r>
                      <a:r>
                        <a:rPr lang="en-IN" sz="2100" baseline="0" dirty="0" smtClean="0"/>
                        <a:t> Sensitivity and Social Responsibility</a:t>
                      </a:r>
                      <a:endParaRPr lang="en-US" sz="2100" dirty="0"/>
                    </a:p>
                  </a:txBody>
                  <a:tcPr marL="101429" marR="101429" marT="54134" marB="54134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7056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02" y="748917"/>
            <a:ext cx="12988138" cy="826013"/>
          </a:xfrm>
        </p:spPr>
        <p:txBody>
          <a:bodyPr>
            <a:noAutofit/>
          </a:bodyPr>
          <a:lstStyle/>
          <a:p>
            <a:r>
              <a:rPr lang="en-IN" sz="4100" b="1" dirty="0"/>
              <a:t>Anaemia Screening : Key learnings from Pilot Phase </a:t>
            </a:r>
            <a:r>
              <a:rPr lang="en-IN" sz="3200" b="1" dirty="0"/>
              <a:t>(Aug – Dec’17)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243" y="1738825"/>
            <a:ext cx="8414271" cy="6381238"/>
          </a:xfrm>
        </p:spPr>
        <p:txBody>
          <a:bodyPr>
            <a:noAutofit/>
          </a:bodyPr>
          <a:lstStyle/>
          <a:p>
            <a:r>
              <a:rPr lang="en-IN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Piloted in three districts </a:t>
            </a:r>
            <a:r>
              <a:rPr lang="en-IN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IN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Gajapati</a:t>
            </a:r>
            <a:r>
              <a:rPr lang="en-IN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N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Rayagada </a:t>
            </a:r>
            <a:r>
              <a:rPr lang="en-IN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IN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Kandhamal</a:t>
            </a:r>
            <a:endParaRPr lang="en-IN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Positive: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Operational guidelines along with joint letter issued from NHM and SSD, development of microplan and skill labs for hands on training and practices 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Challenges: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Availability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Sub Centre ANM for hemoglobin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testing </a:t>
            </a:r>
          </a:p>
          <a:p>
            <a:pPr lvl="1"/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Sahil’s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method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Observational bias, Consumables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Only 25% (3705 out of 14,431) students screened for anaemia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750305" y="4677126"/>
            <a:ext cx="3610012" cy="1351394"/>
          </a:xfrm>
          <a:prstGeom prst="rect">
            <a:avLst/>
          </a:prstGeom>
        </p:spPr>
        <p:txBody>
          <a:bodyPr wrap="square" lIns="103885" tIns="51942" rIns="103885" bIns="51942">
            <a:spAutoFit/>
          </a:bodyPr>
          <a:lstStyle/>
          <a:p>
            <a:r>
              <a:rPr lang="en-IN" sz="2700" dirty="0"/>
              <a:t>RBSK team and SSD ANMs were engaged and oriented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750305" y="6392284"/>
            <a:ext cx="2977443" cy="1351394"/>
          </a:xfrm>
          <a:prstGeom prst="rect">
            <a:avLst/>
          </a:prstGeom>
        </p:spPr>
        <p:txBody>
          <a:bodyPr wrap="square" lIns="103885" tIns="51942" rIns="103885" bIns="51942">
            <a:spAutoFit/>
          </a:bodyPr>
          <a:lstStyle/>
          <a:p>
            <a:r>
              <a:rPr lang="en-IN" sz="2700" dirty="0"/>
              <a:t>Strip based haemoglobinmeter introduced</a:t>
            </a:r>
          </a:p>
        </p:txBody>
      </p:sp>
      <p:cxnSp>
        <p:nvCxnSpPr>
          <p:cNvPr id="22" name="Elbow Connector 21"/>
          <p:cNvCxnSpPr/>
          <p:nvPr/>
        </p:nvCxnSpPr>
        <p:spPr>
          <a:xfrm flipV="1">
            <a:off x="8910515" y="5062343"/>
            <a:ext cx="839790" cy="756709"/>
          </a:xfrm>
          <a:prstGeom prst="bentConnector3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>
            <a:off x="8910515" y="6213536"/>
            <a:ext cx="839790" cy="710612"/>
          </a:xfrm>
          <a:prstGeom prst="bentConnector3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/>
          <a:srcRect l="746" t="57764" r="853"/>
          <a:stretch/>
        </p:blipFill>
        <p:spPr>
          <a:xfrm>
            <a:off x="0" y="2"/>
            <a:ext cx="13523913" cy="63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724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192" y="612810"/>
            <a:ext cx="11664375" cy="745844"/>
          </a:xfrm>
        </p:spPr>
        <p:txBody>
          <a:bodyPr>
            <a:normAutofit fontScale="90000"/>
          </a:bodyPr>
          <a:lstStyle/>
          <a:p>
            <a:r>
              <a:rPr lang="en-IN" b="1" dirty="0" smtClean="0"/>
              <a:t>Phase I: Coverage of adolescents (Aug – Dec’18)</a:t>
            </a:r>
            <a:endParaRPr lang="en-IN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7263649" y="1765243"/>
            <a:ext cx="5537951" cy="5173191"/>
            <a:chOff x="7423355" y="1334820"/>
            <a:chExt cx="4768645" cy="40593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599" r="608" b="3717"/>
            <a:stretch/>
          </p:blipFill>
          <p:spPr>
            <a:xfrm>
              <a:off x="7423355" y="1334820"/>
              <a:ext cx="4768645" cy="4059340"/>
            </a:xfrm>
            <a:prstGeom prst="rect">
              <a:avLst/>
            </a:prstGeom>
          </p:spPr>
        </p:pic>
        <p:sp>
          <p:nvSpPr>
            <p:cNvPr id="6" name="Flowchart: Connector 5"/>
            <p:cNvSpPr/>
            <p:nvPr/>
          </p:nvSpPr>
          <p:spPr>
            <a:xfrm>
              <a:off x="9507794" y="3185652"/>
              <a:ext cx="216309" cy="21630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8308259" y="4218038"/>
              <a:ext cx="216309" cy="21630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9055511" y="3800167"/>
              <a:ext cx="216309" cy="21630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9591368" y="3966133"/>
              <a:ext cx="216309" cy="21630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10613923" y="1887794"/>
              <a:ext cx="216309" cy="21630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292A4D30-9BCC-2045-9C10-EA415639A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4894821"/>
              </p:ext>
            </p:extLst>
          </p:nvPr>
        </p:nvGraphicFramePr>
        <p:xfrm>
          <a:off x="760191" y="1776882"/>
          <a:ext cx="6383487" cy="50102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3182">
                  <a:extLst>
                    <a:ext uri="{9D8B030D-6E8A-4147-A177-3AD203B41FA5}">
                      <a16:colId xmlns:a16="http://schemas.microsoft.com/office/drawing/2014/main" xmlns="" val="4189390359"/>
                    </a:ext>
                  </a:extLst>
                </a:gridCol>
                <a:gridCol w="1076686">
                  <a:extLst>
                    <a:ext uri="{9D8B030D-6E8A-4147-A177-3AD203B41FA5}">
                      <a16:colId xmlns:a16="http://schemas.microsoft.com/office/drawing/2014/main" xmlns="" val="2433209361"/>
                    </a:ext>
                  </a:extLst>
                </a:gridCol>
                <a:gridCol w="1152594">
                  <a:extLst>
                    <a:ext uri="{9D8B030D-6E8A-4147-A177-3AD203B41FA5}">
                      <a16:colId xmlns:a16="http://schemas.microsoft.com/office/drawing/2014/main" xmlns="" val="3492702223"/>
                    </a:ext>
                  </a:extLst>
                </a:gridCol>
                <a:gridCol w="1350513">
                  <a:extLst>
                    <a:ext uri="{9D8B030D-6E8A-4147-A177-3AD203B41FA5}">
                      <a16:colId xmlns:a16="http://schemas.microsoft.com/office/drawing/2014/main" xmlns="" val="158682101"/>
                    </a:ext>
                  </a:extLst>
                </a:gridCol>
                <a:gridCol w="1350512">
                  <a:extLst>
                    <a:ext uri="{9D8B030D-6E8A-4147-A177-3AD203B41FA5}">
                      <a16:colId xmlns:a16="http://schemas.microsoft.com/office/drawing/2014/main" xmlns="" val="4037597635"/>
                    </a:ext>
                  </a:extLst>
                </a:gridCol>
              </a:tblGrid>
              <a:tr h="857871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+mn-lt"/>
                        </a:rPr>
                        <a:t>District</a:t>
                      </a:r>
                    </a:p>
                  </a:txBody>
                  <a:tcPr marL="101429" marR="101429" marT="54134" marB="541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>
                          <a:latin typeface="+mn-lt"/>
                        </a:rPr>
                        <a:t>School</a:t>
                      </a:r>
                      <a:endParaRPr lang="en-GB" sz="2100" b="1" dirty="0">
                        <a:latin typeface="+mn-lt"/>
                      </a:endParaRPr>
                    </a:p>
                  </a:txBody>
                  <a:tcPr marL="101429" marR="101429" marT="54134" marB="541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>
                          <a:latin typeface="+mn-lt"/>
                        </a:rPr>
                        <a:t>Boys</a:t>
                      </a:r>
                      <a:endParaRPr lang="en-GB" sz="2100" b="1" dirty="0">
                        <a:latin typeface="+mn-lt"/>
                      </a:endParaRPr>
                    </a:p>
                  </a:txBody>
                  <a:tcPr marL="101429" marR="101429" marT="54134" marB="541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>
                          <a:latin typeface="+mn-lt"/>
                        </a:rPr>
                        <a:t>Girls</a:t>
                      </a:r>
                      <a:endParaRPr lang="en-GB" sz="2100" b="1" dirty="0">
                        <a:latin typeface="+mn-lt"/>
                      </a:endParaRPr>
                    </a:p>
                  </a:txBody>
                  <a:tcPr marL="101429" marR="101429" marT="54134" marB="541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+mn-lt"/>
                        </a:rPr>
                        <a:t>Total </a:t>
                      </a:r>
                      <a:r>
                        <a:rPr lang="en-GB" sz="2100" b="1" dirty="0" smtClean="0">
                          <a:latin typeface="+mn-lt"/>
                        </a:rPr>
                        <a:t>Number</a:t>
                      </a:r>
                      <a:endParaRPr lang="en-GB" sz="2100" b="1" dirty="0">
                        <a:latin typeface="+mn-lt"/>
                      </a:endParaRPr>
                    </a:p>
                  </a:txBody>
                  <a:tcPr marL="101429" marR="101429" marT="54134" marB="54134" anchor="ctr"/>
                </a:tc>
                <a:extLst>
                  <a:ext uri="{0D108BD9-81ED-4DB2-BD59-A6C34878D82A}">
                    <a16:rowId xmlns:a16="http://schemas.microsoft.com/office/drawing/2014/main" xmlns="" val="805859121"/>
                  </a:ext>
                </a:extLst>
              </a:tr>
              <a:tr h="643880"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 err="1">
                          <a:latin typeface="+mn-lt"/>
                        </a:rPr>
                        <a:t>Gajapati</a:t>
                      </a:r>
                      <a:endParaRPr lang="en-GB" sz="2100" b="1" dirty="0">
                        <a:latin typeface="+mn-lt"/>
                      </a:endParaRPr>
                    </a:p>
                  </a:txBody>
                  <a:tcPr marL="101429" marR="101429" marT="54134" marB="541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 smtClean="0">
                          <a:latin typeface="+mn-lt"/>
                        </a:rPr>
                        <a:t>51</a:t>
                      </a:r>
                      <a:endParaRPr lang="en-GB" sz="2100" dirty="0">
                        <a:latin typeface="+mn-lt"/>
                      </a:endParaRPr>
                    </a:p>
                  </a:txBody>
                  <a:tcPr marL="101429" marR="101429" marT="54134" marB="541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 smtClean="0">
                          <a:latin typeface="+mn-lt"/>
                        </a:rPr>
                        <a:t>3,048</a:t>
                      </a:r>
                      <a:endParaRPr lang="en-GB" sz="2100" dirty="0">
                        <a:latin typeface="+mn-lt"/>
                      </a:endParaRPr>
                    </a:p>
                  </a:txBody>
                  <a:tcPr marL="101429" marR="101429" marT="54134" marB="541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 smtClean="0">
                          <a:latin typeface="+mn-lt"/>
                        </a:rPr>
                        <a:t>6,054</a:t>
                      </a:r>
                      <a:endParaRPr lang="en-GB" sz="2100" dirty="0">
                        <a:latin typeface="+mn-lt"/>
                      </a:endParaRPr>
                    </a:p>
                  </a:txBody>
                  <a:tcPr marL="101429" marR="101429" marT="54134" marB="541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 smtClean="0">
                          <a:latin typeface="+mn-lt"/>
                        </a:rPr>
                        <a:t>9,102</a:t>
                      </a:r>
                      <a:endParaRPr lang="en-GB" sz="2100" dirty="0">
                        <a:latin typeface="+mn-lt"/>
                      </a:endParaRPr>
                    </a:p>
                  </a:txBody>
                  <a:tcPr marL="101429" marR="101429" marT="54134" marB="54134" anchor="ctr"/>
                </a:tc>
                <a:extLst>
                  <a:ext uri="{0D108BD9-81ED-4DB2-BD59-A6C34878D82A}">
                    <a16:rowId xmlns:a16="http://schemas.microsoft.com/office/drawing/2014/main" xmlns="" val="2049221509"/>
                  </a:ext>
                </a:extLst>
              </a:tr>
              <a:tr h="794298"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 err="1">
                          <a:latin typeface="+mn-lt"/>
                        </a:rPr>
                        <a:t>Kandhamal</a:t>
                      </a:r>
                      <a:endParaRPr lang="en-GB" sz="2100" b="1" dirty="0">
                        <a:latin typeface="+mn-lt"/>
                      </a:endParaRPr>
                    </a:p>
                  </a:txBody>
                  <a:tcPr marL="101429" marR="101429" marT="54134" marB="541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 smtClean="0">
                          <a:latin typeface="+mn-lt"/>
                        </a:rPr>
                        <a:t>92</a:t>
                      </a:r>
                      <a:endParaRPr lang="en-GB" sz="2100" dirty="0">
                        <a:latin typeface="+mn-lt"/>
                      </a:endParaRPr>
                    </a:p>
                  </a:txBody>
                  <a:tcPr marL="101429" marR="101429" marT="54134" marB="541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 smtClean="0">
                          <a:latin typeface="+mn-lt"/>
                        </a:rPr>
                        <a:t>6,790</a:t>
                      </a:r>
                      <a:endParaRPr lang="en-GB" sz="2100" dirty="0">
                        <a:latin typeface="+mn-lt"/>
                      </a:endParaRPr>
                    </a:p>
                  </a:txBody>
                  <a:tcPr marL="101429" marR="101429" marT="54134" marB="541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 smtClean="0">
                          <a:latin typeface="+mn-lt"/>
                        </a:rPr>
                        <a:t>11,828</a:t>
                      </a:r>
                      <a:endParaRPr lang="en-GB" sz="2100" dirty="0">
                        <a:latin typeface="+mn-lt"/>
                      </a:endParaRPr>
                    </a:p>
                  </a:txBody>
                  <a:tcPr marL="101429" marR="101429" marT="54134" marB="541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 smtClean="0">
                          <a:latin typeface="+mn-lt"/>
                        </a:rPr>
                        <a:t>18,618</a:t>
                      </a:r>
                      <a:endParaRPr lang="en-GB" sz="2100" dirty="0">
                        <a:latin typeface="+mn-lt"/>
                      </a:endParaRPr>
                    </a:p>
                  </a:txBody>
                  <a:tcPr marL="101429" marR="101429" marT="54134" marB="54134" anchor="ctr"/>
                </a:tc>
                <a:extLst>
                  <a:ext uri="{0D108BD9-81ED-4DB2-BD59-A6C34878D82A}">
                    <a16:rowId xmlns:a16="http://schemas.microsoft.com/office/drawing/2014/main" xmlns="" val="1577498367"/>
                  </a:ext>
                </a:extLst>
              </a:tr>
              <a:tr h="643880"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 err="1">
                          <a:latin typeface="+mn-lt"/>
                        </a:rPr>
                        <a:t>Keonjhar</a:t>
                      </a:r>
                      <a:endParaRPr lang="en-GB" sz="2100" b="1" dirty="0">
                        <a:latin typeface="+mn-lt"/>
                      </a:endParaRPr>
                    </a:p>
                  </a:txBody>
                  <a:tcPr marL="101429" marR="101429" marT="54134" marB="541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 smtClean="0">
                          <a:latin typeface="+mn-lt"/>
                        </a:rPr>
                        <a:t>86</a:t>
                      </a:r>
                      <a:endParaRPr lang="en-GB" sz="2100" dirty="0">
                        <a:latin typeface="+mn-lt"/>
                      </a:endParaRPr>
                    </a:p>
                  </a:txBody>
                  <a:tcPr marL="101429" marR="101429" marT="54134" marB="541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 smtClean="0">
                          <a:latin typeface="+mn-lt"/>
                        </a:rPr>
                        <a:t>6,489</a:t>
                      </a:r>
                      <a:endParaRPr lang="en-GB" sz="2100" dirty="0">
                        <a:latin typeface="+mn-lt"/>
                      </a:endParaRPr>
                    </a:p>
                  </a:txBody>
                  <a:tcPr marL="101429" marR="101429" marT="54134" marB="541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 smtClean="0">
                          <a:latin typeface="+mn-lt"/>
                        </a:rPr>
                        <a:t>9,083</a:t>
                      </a:r>
                      <a:endParaRPr lang="en-GB" sz="2100" dirty="0">
                        <a:latin typeface="+mn-lt"/>
                      </a:endParaRPr>
                    </a:p>
                  </a:txBody>
                  <a:tcPr marL="101429" marR="101429" marT="54134" marB="541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 smtClean="0">
                          <a:latin typeface="+mn-lt"/>
                        </a:rPr>
                        <a:t>15,572</a:t>
                      </a:r>
                      <a:endParaRPr lang="en-GB" sz="2100" dirty="0">
                        <a:latin typeface="+mn-lt"/>
                      </a:endParaRPr>
                    </a:p>
                  </a:txBody>
                  <a:tcPr marL="101429" marR="101429" marT="54134" marB="54134" anchor="ctr"/>
                </a:tc>
                <a:extLst>
                  <a:ext uri="{0D108BD9-81ED-4DB2-BD59-A6C34878D82A}">
                    <a16:rowId xmlns:a16="http://schemas.microsoft.com/office/drawing/2014/main" xmlns="" val="1807860695"/>
                  </a:ext>
                </a:extLst>
              </a:tr>
              <a:tr h="643880"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+mn-lt"/>
                        </a:rPr>
                        <a:t>Koraput</a:t>
                      </a:r>
                    </a:p>
                  </a:txBody>
                  <a:tcPr marL="101429" marR="101429" marT="54134" marB="541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 smtClean="0">
                          <a:latin typeface="+mn-lt"/>
                        </a:rPr>
                        <a:t>87</a:t>
                      </a:r>
                      <a:endParaRPr lang="en-GB" sz="2100" dirty="0">
                        <a:latin typeface="+mn-lt"/>
                      </a:endParaRPr>
                    </a:p>
                  </a:txBody>
                  <a:tcPr marL="101429" marR="101429" marT="54134" marB="541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 smtClean="0">
                          <a:latin typeface="+mn-lt"/>
                        </a:rPr>
                        <a:t>8,288</a:t>
                      </a:r>
                      <a:endParaRPr lang="en-GB" sz="2100" dirty="0">
                        <a:latin typeface="+mn-lt"/>
                      </a:endParaRPr>
                    </a:p>
                  </a:txBody>
                  <a:tcPr marL="101429" marR="101429" marT="54134" marB="541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 smtClean="0">
                          <a:latin typeface="+mn-lt"/>
                        </a:rPr>
                        <a:t>10,584</a:t>
                      </a:r>
                      <a:endParaRPr lang="en-GB" sz="2100" dirty="0">
                        <a:latin typeface="+mn-lt"/>
                      </a:endParaRPr>
                    </a:p>
                  </a:txBody>
                  <a:tcPr marL="101429" marR="101429" marT="54134" marB="541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 smtClean="0">
                          <a:latin typeface="+mn-lt"/>
                        </a:rPr>
                        <a:t>18,872</a:t>
                      </a:r>
                      <a:endParaRPr lang="en-GB" sz="2100" dirty="0">
                        <a:latin typeface="+mn-lt"/>
                      </a:endParaRPr>
                    </a:p>
                  </a:txBody>
                  <a:tcPr marL="101429" marR="101429" marT="54134" marB="54134" anchor="ctr"/>
                </a:tc>
                <a:extLst>
                  <a:ext uri="{0D108BD9-81ED-4DB2-BD59-A6C34878D82A}">
                    <a16:rowId xmlns:a16="http://schemas.microsoft.com/office/drawing/2014/main" xmlns="" val="3013196837"/>
                  </a:ext>
                </a:extLst>
              </a:tr>
              <a:tr h="643880"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 err="1">
                          <a:latin typeface="+mn-lt"/>
                        </a:rPr>
                        <a:t>Rayagada</a:t>
                      </a:r>
                      <a:endParaRPr lang="en-GB" sz="2100" b="1" dirty="0">
                        <a:latin typeface="+mn-lt"/>
                      </a:endParaRPr>
                    </a:p>
                  </a:txBody>
                  <a:tcPr marL="101429" marR="101429" marT="54134" marB="541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 smtClean="0">
                          <a:latin typeface="+mn-lt"/>
                        </a:rPr>
                        <a:t>79</a:t>
                      </a:r>
                      <a:endParaRPr lang="en-GB" sz="2100" dirty="0">
                        <a:latin typeface="+mn-lt"/>
                      </a:endParaRPr>
                    </a:p>
                  </a:txBody>
                  <a:tcPr marL="101429" marR="101429" marT="54134" marB="541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 smtClean="0">
                          <a:latin typeface="+mn-lt"/>
                        </a:rPr>
                        <a:t>11,314</a:t>
                      </a:r>
                      <a:endParaRPr lang="en-GB" sz="2100" dirty="0">
                        <a:latin typeface="+mn-lt"/>
                      </a:endParaRPr>
                    </a:p>
                  </a:txBody>
                  <a:tcPr marL="101429" marR="101429" marT="54134" marB="541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 smtClean="0">
                          <a:latin typeface="+mn-lt"/>
                        </a:rPr>
                        <a:t>12,558</a:t>
                      </a:r>
                      <a:endParaRPr lang="en-GB" sz="2100" dirty="0">
                        <a:latin typeface="+mn-lt"/>
                      </a:endParaRPr>
                    </a:p>
                  </a:txBody>
                  <a:tcPr marL="101429" marR="101429" marT="54134" marB="541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 smtClean="0">
                          <a:latin typeface="+mn-lt"/>
                        </a:rPr>
                        <a:t>23,872</a:t>
                      </a:r>
                      <a:endParaRPr lang="en-GB" sz="2100" dirty="0">
                        <a:latin typeface="+mn-lt"/>
                      </a:endParaRPr>
                    </a:p>
                  </a:txBody>
                  <a:tcPr marL="101429" marR="101429" marT="54134" marB="54134" anchor="ctr"/>
                </a:tc>
                <a:extLst>
                  <a:ext uri="{0D108BD9-81ED-4DB2-BD59-A6C34878D82A}">
                    <a16:rowId xmlns:a16="http://schemas.microsoft.com/office/drawing/2014/main" xmlns="" val="3115392128"/>
                  </a:ext>
                </a:extLst>
              </a:tr>
              <a:tr h="782518">
                <a:tc>
                  <a:txBody>
                    <a:bodyPr/>
                    <a:lstStyle/>
                    <a:p>
                      <a:pPr algn="l"/>
                      <a:r>
                        <a:rPr lang="en-GB" sz="2100" b="1" dirty="0">
                          <a:latin typeface="+mn-lt"/>
                        </a:rPr>
                        <a:t>TOTAL</a:t>
                      </a:r>
                    </a:p>
                  </a:txBody>
                  <a:tcPr marL="101429" marR="101429" marT="54134" marB="541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>
                          <a:latin typeface="+mn-lt"/>
                        </a:rPr>
                        <a:t>395</a:t>
                      </a:r>
                      <a:endParaRPr lang="en-GB" sz="2100" b="1" dirty="0">
                        <a:latin typeface="+mn-lt"/>
                      </a:endParaRPr>
                    </a:p>
                  </a:txBody>
                  <a:tcPr marL="101429" marR="101429" marT="54134" marB="541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>
                          <a:latin typeface="+mn-lt"/>
                        </a:rPr>
                        <a:t>35,929</a:t>
                      </a:r>
                    </a:p>
                    <a:p>
                      <a:pPr algn="ctr"/>
                      <a:r>
                        <a:rPr lang="en-GB" sz="2100" b="1" dirty="0" smtClean="0">
                          <a:latin typeface="+mn-lt"/>
                        </a:rPr>
                        <a:t>(41%)</a:t>
                      </a:r>
                      <a:endParaRPr lang="en-GB" sz="2100" b="1" dirty="0">
                        <a:latin typeface="+mn-lt"/>
                      </a:endParaRPr>
                    </a:p>
                  </a:txBody>
                  <a:tcPr marL="101429" marR="101429" marT="54134" marB="541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 smtClean="0">
                          <a:latin typeface="+mn-lt"/>
                        </a:rPr>
                        <a:t>50,107</a:t>
                      </a:r>
                    </a:p>
                    <a:p>
                      <a:pPr algn="ctr"/>
                      <a:r>
                        <a:rPr lang="en-GB" sz="2100" b="1" dirty="0" smtClean="0">
                          <a:latin typeface="+mn-lt"/>
                        </a:rPr>
                        <a:t>(59%)</a:t>
                      </a:r>
                      <a:endParaRPr lang="en-GB" sz="2100" b="1" dirty="0">
                        <a:latin typeface="+mn-lt"/>
                      </a:endParaRPr>
                    </a:p>
                  </a:txBody>
                  <a:tcPr marL="101429" marR="101429" marT="54134" marB="541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+mn-lt"/>
                        </a:rPr>
                        <a:t>86,036</a:t>
                      </a:r>
                    </a:p>
                  </a:txBody>
                  <a:tcPr marL="101429" marR="101429" marT="54134" marB="54134" anchor="ctr"/>
                </a:tc>
                <a:extLst>
                  <a:ext uri="{0D108BD9-81ED-4DB2-BD59-A6C34878D82A}">
                    <a16:rowId xmlns:a16="http://schemas.microsoft.com/office/drawing/2014/main" xmlns="" val="2017518457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/>
          <a:srcRect l="746" t="57764" r="853"/>
          <a:stretch/>
        </p:blipFill>
        <p:spPr>
          <a:xfrm>
            <a:off x="0" y="2"/>
            <a:ext cx="13523913" cy="6337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3729" y="7065616"/>
            <a:ext cx="7615909" cy="720452"/>
          </a:xfrm>
          <a:prstGeom prst="rect">
            <a:avLst/>
          </a:prstGeom>
          <a:noFill/>
        </p:spPr>
        <p:txBody>
          <a:bodyPr wrap="square" lIns="103885" tIns="51942" rIns="103885" bIns="51942" rtlCol="0">
            <a:spAutoFit/>
          </a:bodyPr>
          <a:lstStyle/>
          <a:p>
            <a:pPr marL="389569" indent="-389569">
              <a:buFont typeface="Arial" panose="020B0604020202020204" pitchFamily="34" charset="0"/>
              <a:buChar char="•"/>
            </a:pPr>
            <a:r>
              <a:rPr lang="en-IN" b="1" dirty="0"/>
              <a:t>77,507 (90%) students were screened for anaemia</a:t>
            </a:r>
          </a:p>
          <a:p>
            <a:pPr marL="389569" indent="-389569">
              <a:buFont typeface="Arial" panose="020B0604020202020204" pitchFamily="34" charset="0"/>
              <a:buChar char="•"/>
            </a:pPr>
            <a:r>
              <a:rPr lang="en-IN" b="1" dirty="0"/>
              <a:t>Students covered from standard 5</a:t>
            </a:r>
            <a:r>
              <a:rPr lang="en-IN" b="1" baseline="30000" dirty="0"/>
              <a:t>th</a:t>
            </a:r>
            <a:r>
              <a:rPr lang="en-IN" b="1" dirty="0"/>
              <a:t> to 12</a:t>
            </a:r>
            <a:r>
              <a:rPr lang="en-IN" b="1" baseline="30000" dirty="0"/>
              <a:t>th</a:t>
            </a:r>
          </a:p>
        </p:txBody>
      </p:sp>
    </p:spTree>
    <p:extLst>
      <p:ext uri="{BB962C8B-B14F-4D97-AF65-F5344CB8AC3E}">
        <p14:creationId xmlns:p14="http://schemas.microsoft.com/office/powerpoint/2010/main" xmlns="" val="78102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56" t="12006" b="2962"/>
          <a:stretch/>
        </p:blipFill>
        <p:spPr>
          <a:xfrm>
            <a:off x="969214" y="1332926"/>
            <a:ext cx="10984096" cy="678713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BF7B43C0-3310-CC40-9475-48C948387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14" y="466785"/>
            <a:ext cx="8977868" cy="866140"/>
          </a:xfrm>
        </p:spPr>
        <p:txBody>
          <a:bodyPr>
            <a:normAutofit/>
          </a:bodyPr>
          <a:lstStyle/>
          <a:p>
            <a:r>
              <a:rPr lang="en-GB" sz="4500" b="1" dirty="0"/>
              <a:t>Class Wise Coverage of Adolescents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24683" y="1720251"/>
            <a:ext cx="1836998" cy="812785"/>
          </a:xfrm>
          <a:prstGeom prst="rect">
            <a:avLst/>
          </a:prstGeom>
          <a:noFill/>
        </p:spPr>
        <p:txBody>
          <a:bodyPr wrap="square" lIns="103885" tIns="51942" rIns="103885" bIns="51942" rtlCol="0">
            <a:spAutoFit/>
          </a:bodyPr>
          <a:lstStyle/>
          <a:p>
            <a:r>
              <a:rPr lang="en-IN" sz="2300" b="1" dirty="0"/>
              <a:t>Total – 86,036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l="746" t="57764" r="853"/>
          <a:stretch/>
        </p:blipFill>
        <p:spPr>
          <a:xfrm>
            <a:off x="0" y="2"/>
            <a:ext cx="13523913" cy="63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160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941" y="669967"/>
            <a:ext cx="11664375" cy="710506"/>
          </a:xfrm>
        </p:spPr>
        <p:txBody>
          <a:bodyPr>
            <a:normAutofit fontScale="90000"/>
          </a:bodyPr>
          <a:lstStyle/>
          <a:p>
            <a:r>
              <a:rPr lang="en-IN" b="1" dirty="0" smtClean="0"/>
              <a:t>Steps undertaken (July to Dec’18)</a:t>
            </a:r>
            <a:endParaRPr lang="en-IN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471797594"/>
              </p:ext>
            </p:extLst>
          </p:nvPr>
        </p:nvGraphicFramePr>
        <p:xfrm>
          <a:off x="491696" y="1416710"/>
          <a:ext cx="12909702" cy="2344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1809324" y="3321504"/>
            <a:ext cx="3999" cy="781933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76237" y="4118177"/>
            <a:ext cx="1836998" cy="1028228"/>
          </a:xfrm>
          <a:prstGeom prst="rect">
            <a:avLst/>
          </a:prstGeom>
          <a:noFill/>
        </p:spPr>
        <p:txBody>
          <a:bodyPr wrap="square" lIns="103885" tIns="51942" rIns="103885" bIns="51942" rtlCol="0">
            <a:spAutoFit/>
          </a:bodyPr>
          <a:lstStyle/>
          <a:p>
            <a:pPr algn="ctr"/>
            <a:r>
              <a:rPr lang="en-IN" b="1" dirty="0" smtClean="0"/>
              <a:t>Technical Specification - OSMCL</a:t>
            </a:r>
            <a:endParaRPr lang="en-IN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184890" y="4173272"/>
            <a:ext cx="1836998" cy="1028228"/>
          </a:xfrm>
          <a:prstGeom prst="rect">
            <a:avLst/>
          </a:prstGeom>
          <a:noFill/>
        </p:spPr>
        <p:txBody>
          <a:bodyPr wrap="square" lIns="103885" tIns="51942" rIns="103885" bIns="51942" rtlCol="0">
            <a:spAutoFit/>
          </a:bodyPr>
          <a:lstStyle/>
          <a:p>
            <a:pPr algn="ctr"/>
            <a:r>
              <a:rPr lang="en-IN" b="1" dirty="0" smtClean="0"/>
              <a:t>Letter issued from both departments</a:t>
            </a:r>
            <a:endParaRPr lang="en-IN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225793" y="4155010"/>
            <a:ext cx="2075437" cy="1643781"/>
          </a:xfrm>
          <a:prstGeom prst="rect">
            <a:avLst/>
          </a:prstGeom>
          <a:noFill/>
        </p:spPr>
        <p:txBody>
          <a:bodyPr wrap="square" lIns="103885" tIns="51942" rIns="103885" bIns="51942" rtlCol="0">
            <a:spAutoFit/>
          </a:bodyPr>
          <a:lstStyle/>
          <a:p>
            <a:pPr algn="ctr"/>
            <a:r>
              <a:rPr lang="en-IN" b="1" dirty="0" smtClean="0"/>
              <a:t>Joint planning exercise </a:t>
            </a:r>
            <a:r>
              <a:rPr lang="en-IN" b="1" dirty="0"/>
              <a:t>-</a:t>
            </a:r>
            <a:r>
              <a:rPr lang="en-IN" b="1" dirty="0" smtClean="0"/>
              <a:t> RBSK team, DWO, WEO and ANM (SSD) </a:t>
            </a:r>
            <a:endParaRPr lang="en-IN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447877" y="4143073"/>
            <a:ext cx="1966602" cy="1643781"/>
          </a:xfrm>
          <a:prstGeom prst="rect">
            <a:avLst/>
          </a:prstGeom>
          <a:noFill/>
        </p:spPr>
        <p:txBody>
          <a:bodyPr wrap="square" lIns="103885" tIns="51942" rIns="103885" bIns="51942" rtlCol="0">
            <a:spAutoFit/>
          </a:bodyPr>
          <a:lstStyle/>
          <a:p>
            <a:pPr algn="ctr"/>
            <a:r>
              <a:rPr lang="en-IN" b="1" dirty="0" smtClean="0"/>
              <a:t>Hands on training on using Haemoglobinometer</a:t>
            </a:r>
            <a:endParaRPr lang="en-IN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561126" y="4118177"/>
            <a:ext cx="1966602" cy="1336005"/>
          </a:xfrm>
          <a:prstGeom prst="rect">
            <a:avLst/>
          </a:prstGeom>
          <a:noFill/>
        </p:spPr>
        <p:txBody>
          <a:bodyPr wrap="square" lIns="103885" tIns="51942" rIns="103885" bIns="51942" rtlCol="0">
            <a:spAutoFit/>
          </a:bodyPr>
          <a:lstStyle/>
          <a:p>
            <a:pPr algn="ctr"/>
            <a:r>
              <a:rPr lang="en-IN" b="1" dirty="0" smtClean="0"/>
              <a:t>DPOs provided handholding and monitoring support</a:t>
            </a:r>
            <a:endParaRPr lang="en-IN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1557311" y="4143073"/>
            <a:ext cx="1966602" cy="1336005"/>
          </a:xfrm>
          <a:prstGeom prst="rect">
            <a:avLst/>
          </a:prstGeom>
          <a:noFill/>
        </p:spPr>
        <p:txBody>
          <a:bodyPr wrap="square" lIns="103885" tIns="51942" rIns="103885" bIns="51942" rtlCol="0">
            <a:spAutoFit/>
          </a:bodyPr>
          <a:lstStyle/>
          <a:p>
            <a:pPr algn="ctr"/>
            <a:r>
              <a:rPr lang="en-IN" b="1" dirty="0" smtClean="0"/>
              <a:t>Digitised database of 80,000 adolescents</a:t>
            </a:r>
            <a:endParaRPr lang="en-IN" b="1" dirty="0"/>
          </a:p>
        </p:txBody>
      </p:sp>
      <p:pic>
        <p:nvPicPr>
          <p:cNvPr id="21" name="Picture 2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39" t="6920" r="5034" b="8035"/>
          <a:stretch>
            <a:fillRect/>
          </a:stretch>
        </p:blipFill>
        <p:spPr bwMode="auto">
          <a:xfrm>
            <a:off x="3910507" y="5809193"/>
            <a:ext cx="2862356" cy="2297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print"/>
          <a:srcRect l="746" t="57764" r="853"/>
          <a:stretch/>
        </p:blipFill>
        <p:spPr>
          <a:xfrm>
            <a:off x="0" y="2"/>
            <a:ext cx="13523913" cy="633728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 flipH="1">
            <a:off x="4103390" y="3321503"/>
            <a:ext cx="3999" cy="781933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144293" y="3321502"/>
            <a:ext cx="3999" cy="781933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8431179" y="3321502"/>
            <a:ext cx="3999" cy="781933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0474127" y="3321501"/>
            <a:ext cx="3999" cy="781933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12618684" y="3328214"/>
            <a:ext cx="3999" cy="781933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5316" y="5849358"/>
            <a:ext cx="2836383" cy="2270705"/>
          </a:xfrm>
          <a:prstGeom prst="rect">
            <a:avLst/>
          </a:prstGeom>
        </p:spPr>
      </p:pic>
      <p:pic>
        <p:nvPicPr>
          <p:cNvPr id="33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15" t="9364"/>
          <a:stretch/>
        </p:blipFill>
        <p:spPr>
          <a:xfrm>
            <a:off x="10588005" y="5849359"/>
            <a:ext cx="2813393" cy="2297929"/>
          </a:xfr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07" b="18815"/>
          <a:stretch/>
        </p:blipFill>
        <p:spPr>
          <a:xfrm>
            <a:off x="360638" y="5809192"/>
            <a:ext cx="3310139" cy="22856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23881" y="3166917"/>
            <a:ext cx="981575" cy="720452"/>
          </a:xfrm>
          <a:prstGeom prst="rect">
            <a:avLst/>
          </a:prstGeom>
          <a:noFill/>
        </p:spPr>
        <p:txBody>
          <a:bodyPr wrap="square" lIns="103885" tIns="51942" rIns="103885" bIns="51942" rtlCol="0">
            <a:spAutoFit/>
          </a:bodyPr>
          <a:lstStyle/>
          <a:p>
            <a:r>
              <a:rPr lang="en-IN" dirty="0" smtClean="0"/>
              <a:t>Aug  Sep</a:t>
            </a:r>
            <a:endParaRPr lang="en-IN" dirty="0"/>
          </a:p>
        </p:txBody>
      </p:sp>
      <p:sp>
        <p:nvSpPr>
          <p:cNvPr id="24" name="TextBox 23"/>
          <p:cNvSpPr txBox="1"/>
          <p:nvPr/>
        </p:nvSpPr>
        <p:spPr>
          <a:xfrm>
            <a:off x="12659760" y="3186737"/>
            <a:ext cx="981575" cy="720452"/>
          </a:xfrm>
          <a:prstGeom prst="rect">
            <a:avLst/>
          </a:prstGeom>
          <a:noFill/>
        </p:spPr>
        <p:txBody>
          <a:bodyPr wrap="square" lIns="103885" tIns="51942" rIns="103885" bIns="51942" rtlCol="0">
            <a:spAutoFit/>
          </a:bodyPr>
          <a:lstStyle/>
          <a:p>
            <a:r>
              <a:rPr lang="en-IN" dirty="0" smtClean="0"/>
              <a:t>Oct Jan’19</a:t>
            </a:r>
            <a:endParaRPr lang="en-IN" dirty="0"/>
          </a:p>
        </p:txBody>
      </p:sp>
      <p:sp>
        <p:nvSpPr>
          <p:cNvPr id="31" name="TextBox 30"/>
          <p:cNvSpPr txBox="1"/>
          <p:nvPr/>
        </p:nvSpPr>
        <p:spPr>
          <a:xfrm>
            <a:off x="10540659" y="3186736"/>
            <a:ext cx="981575" cy="720452"/>
          </a:xfrm>
          <a:prstGeom prst="rect">
            <a:avLst/>
          </a:prstGeom>
          <a:noFill/>
        </p:spPr>
        <p:txBody>
          <a:bodyPr wrap="square" lIns="103885" tIns="51942" rIns="103885" bIns="51942" rtlCol="0">
            <a:spAutoFit/>
          </a:bodyPr>
          <a:lstStyle/>
          <a:p>
            <a:r>
              <a:rPr lang="en-IN" dirty="0" smtClean="0"/>
              <a:t>Aug  Dec</a:t>
            </a:r>
            <a:endParaRPr lang="en-IN" dirty="0"/>
          </a:p>
        </p:txBody>
      </p:sp>
      <p:sp>
        <p:nvSpPr>
          <p:cNvPr id="34" name="TextBox 33"/>
          <p:cNvSpPr txBox="1"/>
          <p:nvPr/>
        </p:nvSpPr>
        <p:spPr>
          <a:xfrm>
            <a:off x="6186191" y="3186736"/>
            <a:ext cx="981575" cy="720452"/>
          </a:xfrm>
          <a:prstGeom prst="rect">
            <a:avLst/>
          </a:prstGeom>
          <a:noFill/>
        </p:spPr>
        <p:txBody>
          <a:bodyPr wrap="square" lIns="103885" tIns="51942" rIns="103885" bIns="51942" rtlCol="0">
            <a:spAutoFit/>
          </a:bodyPr>
          <a:lstStyle/>
          <a:p>
            <a:r>
              <a:rPr lang="en-IN" dirty="0" smtClean="0"/>
              <a:t>Aug  Sep</a:t>
            </a:r>
            <a:endParaRPr lang="en-IN" dirty="0"/>
          </a:p>
        </p:txBody>
      </p:sp>
      <p:sp>
        <p:nvSpPr>
          <p:cNvPr id="35" name="TextBox 34"/>
          <p:cNvSpPr txBox="1"/>
          <p:nvPr/>
        </p:nvSpPr>
        <p:spPr>
          <a:xfrm>
            <a:off x="1928197" y="3166916"/>
            <a:ext cx="981575" cy="720452"/>
          </a:xfrm>
          <a:prstGeom prst="rect">
            <a:avLst/>
          </a:prstGeom>
          <a:noFill/>
        </p:spPr>
        <p:txBody>
          <a:bodyPr wrap="square" lIns="103885" tIns="51942" rIns="103885" bIns="51942" rtlCol="0">
            <a:spAutoFit/>
          </a:bodyPr>
          <a:lstStyle/>
          <a:p>
            <a:r>
              <a:rPr lang="en-IN" dirty="0" smtClean="0"/>
              <a:t>April-July</a:t>
            </a:r>
            <a:endParaRPr lang="en-IN" dirty="0"/>
          </a:p>
        </p:txBody>
      </p:sp>
      <p:sp>
        <p:nvSpPr>
          <p:cNvPr id="36" name="TextBox 35"/>
          <p:cNvSpPr txBox="1"/>
          <p:nvPr/>
        </p:nvSpPr>
        <p:spPr>
          <a:xfrm>
            <a:off x="4228718" y="3176536"/>
            <a:ext cx="1016196" cy="412675"/>
          </a:xfrm>
          <a:prstGeom prst="rect">
            <a:avLst/>
          </a:prstGeom>
          <a:noFill/>
        </p:spPr>
        <p:txBody>
          <a:bodyPr wrap="square" lIns="103885" tIns="51942" rIns="103885" bIns="51942" rtlCol="0">
            <a:spAutoFit/>
          </a:bodyPr>
          <a:lstStyle/>
          <a:p>
            <a:r>
              <a:rPr lang="en-IN" dirty="0" smtClean="0"/>
              <a:t>June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64740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76" y="1509974"/>
            <a:ext cx="11937944" cy="645370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8A0986F4-71DE-884F-92AE-CB0674019737}"/>
              </a:ext>
            </a:extLst>
          </p:cNvPr>
          <p:cNvSpPr txBox="1">
            <a:spLocks/>
          </p:cNvSpPr>
          <p:nvPr/>
        </p:nvSpPr>
        <p:spPr>
          <a:xfrm>
            <a:off x="359912" y="523537"/>
            <a:ext cx="12847716" cy="866140"/>
          </a:xfrm>
          <a:prstGeom prst="rect">
            <a:avLst/>
          </a:prstGeom>
        </p:spPr>
        <p:txBody>
          <a:bodyPr vert="horz" lIns="103885" tIns="51942" rIns="103885" bIns="51942" rtlCol="0" anchor="ctr">
            <a:no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500" b="1" dirty="0"/>
              <a:t>Findings: Social group wise coverage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l="746" t="57764" r="853"/>
          <a:stretch/>
        </p:blipFill>
        <p:spPr>
          <a:xfrm>
            <a:off x="0" y="2"/>
            <a:ext cx="13523913" cy="63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475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769" y="715987"/>
            <a:ext cx="11664375" cy="915011"/>
          </a:xfrm>
        </p:spPr>
        <p:txBody>
          <a:bodyPr>
            <a:normAutofit/>
          </a:bodyPr>
          <a:lstStyle/>
          <a:p>
            <a:r>
              <a:rPr lang="en-IN" b="1" dirty="0" smtClean="0"/>
              <a:t>Classification of anaemia among adolescent</a:t>
            </a:r>
            <a:endParaRPr lang="en-IN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8481" y="2135927"/>
            <a:ext cx="2025620" cy="2462484"/>
          </a:xfrm>
          <a:prstGeom prst="rect">
            <a:avLst/>
          </a:prstGeom>
        </p:spPr>
      </p:pic>
      <p:sp>
        <p:nvSpPr>
          <p:cNvPr id="6" name="Bevel 5"/>
          <p:cNvSpPr/>
          <p:nvPr/>
        </p:nvSpPr>
        <p:spPr>
          <a:xfrm>
            <a:off x="3658296" y="2901105"/>
            <a:ext cx="1455643" cy="1210732"/>
          </a:xfrm>
          <a:prstGeom prst="bevel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85" tIns="51942" rIns="103885" bIns="51942"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&lt;12 g/dl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8" name="Bevel 7"/>
          <p:cNvSpPr/>
          <p:nvPr/>
        </p:nvSpPr>
        <p:spPr>
          <a:xfrm>
            <a:off x="5758132" y="2901105"/>
            <a:ext cx="1455643" cy="1210732"/>
          </a:xfrm>
          <a:prstGeom prst="bevel">
            <a:avLst/>
          </a:prstGeom>
          <a:solidFill>
            <a:srgbClr val="FF00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85" tIns="51942" rIns="103885" bIns="51942"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11 – 11.9 g/dl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9" name="Bevel 8"/>
          <p:cNvSpPr/>
          <p:nvPr/>
        </p:nvSpPr>
        <p:spPr>
          <a:xfrm>
            <a:off x="7857968" y="2901105"/>
            <a:ext cx="1455643" cy="1210732"/>
          </a:xfrm>
          <a:prstGeom prst="bevel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85" tIns="51942" rIns="103885" bIns="51942"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</a:rPr>
              <a:t>8</a:t>
            </a:r>
            <a:r>
              <a:rPr lang="en-IN" b="1" dirty="0" smtClean="0">
                <a:solidFill>
                  <a:schemeClr val="tx1"/>
                </a:solidFill>
              </a:rPr>
              <a:t> -10.9 g/dl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10" name="Bevel 9"/>
          <p:cNvSpPr/>
          <p:nvPr/>
        </p:nvSpPr>
        <p:spPr>
          <a:xfrm>
            <a:off x="9957804" y="2901105"/>
            <a:ext cx="1455643" cy="1210732"/>
          </a:xfrm>
          <a:prstGeom prst="bevel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85" tIns="51942" rIns="103885" bIns="51942"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&lt; 8 g/dl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7007" y="4179333"/>
            <a:ext cx="1338218" cy="838157"/>
          </a:xfrm>
          <a:prstGeom prst="rect">
            <a:avLst/>
          </a:prstGeom>
          <a:noFill/>
        </p:spPr>
        <p:txBody>
          <a:bodyPr wrap="square" lIns="103885" tIns="51942" rIns="103885" bIns="51942" rtlCol="0">
            <a:spAutoFit/>
          </a:bodyPr>
          <a:lstStyle/>
          <a:p>
            <a:pPr algn="ctr"/>
            <a:r>
              <a:rPr lang="en-IN" sz="2300" b="1" dirty="0"/>
              <a:t>Any anaemia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58132" y="4179333"/>
            <a:ext cx="1338218" cy="838157"/>
          </a:xfrm>
          <a:prstGeom prst="rect">
            <a:avLst/>
          </a:prstGeom>
          <a:noFill/>
        </p:spPr>
        <p:txBody>
          <a:bodyPr wrap="square" lIns="103885" tIns="51942" rIns="103885" bIns="51942" rtlCol="0">
            <a:spAutoFit/>
          </a:bodyPr>
          <a:lstStyle/>
          <a:p>
            <a:pPr algn="ctr"/>
            <a:r>
              <a:rPr lang="en-IN" sz="2300" b="1" dirty="0"/>
              <a:t>Mild</a:t>
            </a:r>
          </a:p>
          <a:p>
            <a:pPr algn="ctr"/>
            <a:r>
              <a:rPr lang="en-IN" sz="2300" b="1" dirty="0"/>
              <a:t>anaemia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57967" y="4179333"/>
            <a:ext cx="1372398" cy="1166728"/>
          </a:xfrm>
          <a:prstGeom prst="rect">
            <a:avLst/>
          </a:prstGeom>
          <a:noFill/>
        </p:spPr>
        <p:txBody>
          <a:bodyPr wrap="square" lIns="103885" tIns="51942" rIns="103885" bIns="51942" rtlCol="0">
            <a:spAutoFit/>
          </a:bodyPr>
          <a:lstStyle/>
          <a:p>
            <a:pPr algn="ctr"/>
            <a:r>
              <a:rPr lang="en-IN" sz="2300" b="1" dirty="0"/>
              <a:t>Moderate</a:t>
            </a:r>
          </a:p>
          <a:p>
            <a:pPr algn="ctr"/>
            <a:r>
              <a:rPr lang="en-IN" sz="2300" b="1" dirty="0"/>
              <a:t>anaemia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57803" y="4179333"/>
            <a:ext cx="1372398" cy="838157"/>
          </a:xfrm>
          <a:prstGeom prst="rect">
            <a:avLst/>
          </a:prstGeom>
          <a:noFill/>
        </p:spPr>
        <p:txBody>
          <a:bodyPr wrap="square" lIns="103885" tIns="51942" rIns="103885" bIns="51942" rtlCol="0">
            <a:spAutoFit/>
          </a:bodyPr>
          <a:lstStyle/>
          <a:p>
            <a:pPr algn="ctr"/>
            <a:r>
              <a:rPr lang="en-IN" sz="2300" b="1" dirty="0"/>
              <a:t>Severe</a:t>
            </a:r>
          </a:p>
          <a:p>
            <a:pPr algn="ctr"/>
            <a:r>
              <a:rPr lang="en-IN" sz="2300" b="1" dirty="0"/>
              <a:t>anaemia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67012" y="7427674"/>
            <a:ext cx="5077630" cy="658896"/>
          </a:xfrm>
          <a:prstGeom prst="rect">
            <a:avLst/>
          </a:prstGeom>
          <a:noFill/>
        </p:spPr>
        <p:txBody>
          <a:bodyPr wrap="square" lIns="103885" tIns="51942" rIns="103885" bIns="51942" rtlCol="0">
            <a:spAutoFit/>
          </a:bodyPr>
          <a:lstStyle/>
          <a:p>
            <a:r>
              <a:rPr lang="en-IN" sz="1800" i="1" dirty="0"/>
              <a:t>Source: Guidelines for Control of Anaemia, National Iron Plus Initiative, MOHFW, </a:t>
            </a:r>
            <a:r>
              <a:rPr lang="en-IN" sz="1800" i="1" dirty="0" err="1"/>
              <a:t>GoI</a:t>
            </a:r>
            <a:endParaRPr lang="en-IN" sz="1800" i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/>
          <a:srcRect l="746" t="57764" r="853"/>
          <a:stretch/>
        </p:blipFill>
        <p:spPr>
          <a:xfrm>
            <a:off x="0" y="2"/>
            <a:ext cx="13523913" cy="6337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7947" y="5645472"/>
            <a:ext cx="1341485" cy="1212894"/>
          </a:xfrm>
          <a:prstGeom prst="rect">
            <a:avLst/>
          </a:prstGeom>
          <a:noFill/>
        </p:spPr>
        <p:txBody>
          <a:bodyPr wrap="square" lIns="103885" tIns="51942" rIns="103885" bIns="51942" rtlCol="0">
            <a:spAutoFit/>
          </a:bodyPr>
          <a:lstStyle/>
          <a:p>
            <a:r>
              <a:rPr lang="en-IN" sz="3600" b="1" dirty="0"/>
              <a:t>NFHS - 4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75023364"/>
              </p:ext>
            </p:extLst>
          </p:nvPr>
        </p:nvGraphicFramePr>
        <p:xfrm>
          <a:off x="2366686" y="5289376"/>
          <a:ext cx="9204984" cy="1404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2390">
                  <a:extLst>
                    <a:ext uri="{9D8B030D-6E8A-4147-A177-3AD203B41FA5}">
                      <a16:colId xmlns:a16="http://schemas.microsoft.com/office/drawing/2014/main" xmlns="" val="3558178058"/>
                    </a:ext>
                  </a:extLst>
                </a:gridCol>
                <a:gridCol w="1602739">
                  <a:extLst>
                    <a:ext uri="{9D8B030D-6E8A-4147-A177-3AD203B41FA5}">
                      <a16:colId xmlns:a16="http://schemas.microsoft.com/office/drawing/2014/main" xmlns="" val="4123278966"/>
                    </a:ext>
                  </a:extLst>
                </a:gridCol>
                <a:gridCol w="2275762">
                  <a:extLst>
                    <a:ext uri="{9D8B030D-6E8A-4147-A177-3AD203B41FA5}">
                      <a16:colId xmlns:a16="http://schemas.microsoft.com/office/drawing/2014/main" xmlns="" val="3621635262"/>
                    </a:ext>
                  </a:extLst>
                </a:gridCol>
                <a:gridCol w="2162542">
                  <a:extLst>
                    <a:ext uri="{9D8B030D-6E8A-4147-A177-3AD203B41FA5}">
                      <a16:colId xmlns:a16="http://schemas.microsoft.com/office/drawing/2014/main" xmlns="" val="17692534"/>
                    </a:ext>
                  </a:extLst>
                </a:gridCol>
                <a:gridCol w="1811551">
                  <a:extLst>
                    <a:ext uri="{9D8B030D-6E8A-4147-A177-3AD203B41FA5}">
                      <a16:colId xmlns:a16="http://schemas.microsoft.com/office/drawing/2014/main" xmlns="" val="3709822077"/>
                    </a:ext>
                  </a:extLst>
                </a:gridCol>
              </a:tblGrid>
              <a:tr h="702292"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/>
                        <a:t>Women</a:t>
                      </a:r>
                      <a:endParaRPr lang="en-IN" sz="2400" b="1" dirty="0"/>
                    </a:p>
                  </a:txBody>
                  <a:tcPr marL="101429" marR="101429" marT="54134" marB="541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/>
                        <a:t>&lt;12 g/dl</a:t>
                      </a:r>
                      <a:endParaRPr lang="en-IN" sz="2400" b="1" dirty="0"/>
                    </a:p>
                  </a:txBody>
                  <a:tcPr marL="101429" marR="101429" marT="54134" marB="541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/>
                        <a:t>10.0 -11.9 g/dl</a:t>
                      </a:r>
                      <a:endParaRPr lang="en-IN" sz="2400" b="1" dirty="0"/>
                    </a:p>
                  </a:txBody>
                  <a:tcPr marL="101429" marR="101429" marT="54134" marB="541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/>
                        <a:t>7.0 – 9.9 g/dl</a:t>
                      </a:r>
                      <a:endParaRPr lang="en-IN" sz="2400" b="1" dirty="0"/>
                    </a:p>
                  </a:txBody>
                  <a:tcPr marL="101429" marR="101429" marT="54134" marB="541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/>
                        <a:t>&lt;7 g/dl</a:t>
                      </a:r>
                      <a:endParaRPr lang="en-IN" sz="2400" b="1" dirty="0"/>
                    </a:p>
                  </a:txBody>
                  <a:tcPr marL="101429" marR="101429" marT="54134" marB="54134" anchor="ctr"/>
                </a:tc>
                <a:extLst>
                  <a:ext uri="{0D108BD9-81ED-4DB2-BD59-A6C34878D82A}">
                    <a16:rowId xmlns:a16="http://schemas.microsoft.com/office/drawing/2014/main" xmlns="" val="3321226436"/>
                  </a:ext>
                </a:extLst>
              </a:tr>
              <a:tr h="702292"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/>
                        <a:t>Men</a:t>
                      </a:r>
                      <a:endParaRPr lang="en-IN" sz="2400" b="1" dirty="0"/>
                    </a:p>
                  </a:txBody>
                  <a:tcPr marL="101429" marR="101429" marT="54134" marB="541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/>
                        <a:t>&lt;13 g/dl</a:t>
                      </a:r>
                      <a:endParaRPr lang="en-IN" sz="2400" b="1" dirty="0"/>
                    </a:p>
                  </a:txBody>
                  <a:tcPr marL="101429" marR="101429" marT="54134" marB="541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/>
                        <a:t>12.0 – 12.9 g/dl</a:t>
                      </a:r>
                      <a:endParaRPr lang="en-IN" sz="2400" b="1" dirty="0"/>
                    </a:p>
                  </a:txBody>
                  <a:tcPr marL="101429" marR="101429" marT="54134" marB="541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/>
                        <a:t>9.0 -11.9g/dl</a:t>
                      </a:r>
                      <a:endParaRPr lang="en-IN" sz="2400" b="1" dirty="0"/>
                    </a:p>
                  </a:txBody>
                  <a:tcPr marL="101429" marR="101429" marT="54134" marB="541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/>
                        <a:t>&lt;9 g/dl</a:t>
                      </a:r>
                      <a:endParaRPr lang="en-IN" sz="2400" b="1" dirty="0"/>
                    </a:p>
                  </a:txBody>
                  <a:tcPr marL="101429" marR="101429" marT="54134" marB="54134" anchor="ctr"/>
                </a:tc>
                <a:extLst>
                  <a:ext uri="{0D108BD9-81ED-4DB2-BD59-A6C34878D82A}">
                    <a16:rowId xmlns:a16="http://schemas.microsoft.com/office/drawing/2014/main" xmlns="" val="1884539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9198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2493</TotalTime>
  <Words>1239</Words>
  <Application>Microsoft Macintosh PowerPoint</Application>
  <PresentationFormat>Custom</PresentationFormat>
  <Paragraphs>339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STATUS OF ANAEMIA AMONG ADOLESCENTS STUDYING IN  RESIDENTIAL SCHOOLS OF ODISHA</vt:lpstr>
      <vt:lpstr>Introduction</vt:lpstr>
      <vt:lpstr>Life Skills Education: Components</vt:lpstr>
      <vt:lpstr>Anaemia Screening : Key learnings from Pilot Phase (Aug – Dec’17)</vt:lpstr>
      <vt:lpstr>Phase I: Coverage of adolescents (Aug – Dec’18)</vt:lpstr>
      <vt:lpstr>Class Wise Coverage of Adolescents</vt:lpstr>
      <vt:lpstr>Steps undertaken (July to Dec’18)</vt:lpstr>
      <vt:lpstr>Slide 8</vt:lpstr>
      <vt:lpstr>Classification of anaemia among adolescent</vt:lpstr>
      <vt:lpstr>Slide 10</vt:lpstr>
      <vt:lpstr>Slide 11</vt:lpstr>
      <vt:lpstr>Odisha - Survey data</vt:lpstr>
      <vt:lpstr>Slide 13</vt:lpstr>
      <vt:lpstr>District Wise Distribution</vt:lpstr>
      <vt:lpstr>Number of Mild Anaemia Cases across Districts</vt:lpstr>
      <vt:lpstr>Number of Moderate Anaemia Cases across Districts</vt:lpstr>
      <vt:lpstr>Number of Severe Anaemia Cases across Districts</vt:lpstr>
      <vt:lpstr>Slide 18</vt:lpstr>
      <vt:lpstr>Slide 19</vt:lpstr>
      <vt:lpstr>Slide 20</vt:lpstr>
      <vt:lpstr>Slide 21</vt:lpstr>
      <vt:lpstr>Points for discussion</vt:lpstr>
      <vt:lpstr>Glimpse of activities</vt:lpstr>
      <vt:lpstr>Thanks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anaemia among adolescents studying in tribal residential school of Odisha</dc:title>
  <dc:creator>Kumar Manish</dc:creator>
  <cp:lastModifiedBy>Anu</cp:lastModifiedBy>
  <cp:revision>116</cp:revision>
  <cp:lastPrinted>2019-10-21T05:17:30Z</cp:lastPrinted>
  <dcterms:created xsi:type="dcterms:W3CDTF">2019-02-19T12:12:43Z</dcterms:created>
  <dcterms:modified xsi:type="dcterms:W3CDTF">2021-08-02T06:23:37Z</dcterms:modified>
</cp:coreProperties>
</file>