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73" r:id="rId6"/>
    <p:sldId id="263" r:id="rId7"/>
    <p:sldId id="264" r:id="rId8"/>
    <p:sldId id="281" r:id="rId9"/>
    <p:sldId id="266" r:id="rId10"/>
    <p:sldId id="274" r:id="rId11"/>
    <p:sldId id="268" r:id="rId12"/>
    <p:sldId id="269" r:id="rId13"/>
    <p:sldId id="282" r:id="rId14"/>
    <p:sldId id="271" r:id="rId15"/>
    <p:sldId id="272" r:id="rId16"/>
    <p:sldId id="277" r:id="rId17"/>
    <p:sldId id="275" r:id="rId18"/>
    <p:sldId id="286" r:id="rId19"/>
    <p:sldId id="287" r:id="rId20"/>
    <p:sldId id="278" r:id="rId21"/>
    <p:sldId id="276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7FB1"/>
    <a:srgbClr val="3C7884"/>
    <a:srgbClr val="16AAA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0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\Desktop\Working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+mn-lt"/>
                      </a:rPr>
                      <a:t>17466</a:t>
                    </a:r>
                  </a:p>
                  <a:p>
                    <a:r>
                      <a:rPr lang="en-US" sz="1400" b="1" smtClean="0">
                        <a:latin typeface="+mn-lt"/>
                      </a:rPr>
                      <a:t>(22.53%)</a:t>
                    </a:r>
                    <a:endParaRPr lang="en-US" sz="1400" b="1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+mn-lt"/>
                      </a:rPr>
                      <a:t>18679</a:t>
                    </a:r>
                  </a:p>
                  <a:p>
                    <a:r>
                      <a:rPr lang="en-US" sz="1400" b="1" smtClean="0">
                        <a:latin typeface="+mn-lt"/>
                      </a:rPr>
                      <a:t>(24.10%)</a:t>
                    </a:r>
                    <a:endParaRPr lang="en-US" sz="1400" b="1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+mn-lt"/>
                      </a:rPr>
                      <a:t>38750</a:t>
                    </a:r>
                  </a:p>
                  <a:p>
                    <a:r>
                      <a:rPr lang="en-US" sz="1400" b="1" dirty="0" smtClean="0">
                        <a:latin typeface="+mn-lt"/>
                      </a:rPr>
                      <a:t>(50%)</a:t>
                    </a:r>
                  </a:p>
                  <a:p>
                    <a:endParaRPr lang="en-US" sz="1400" b="1" dirty="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+mn-lt"/>
                      </a:rPr>
                      <a:t>2612</a:t>
                    </a:r>
                  </a:p>
                  <a:p>
                    <a:r>
                      <a:rPr lang="en-US" sz="1400" b="1" dirty="0" smtClean="0">
                        <a:latin typeface="+mn-lt"/>
                      </a:rPr>
                      <a:t>(3.37%)</a:t>
                    </a:r>
                    <a:endParaRPr lang="en-US" sz="1400" b="1" dirty="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Sheet3!$B$4:$B$7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Sheet3!$C$4:$C$7</c:f>
              <c:numCache>
                <c:formatCode>General</c:formatCode>
                <c:ptCount val="4"/>
                <c:pt idx="0">
                  <c:v>17466.0</c:v>
                </c:pt>
                <c:pt idx="1">
                  <c:v>18679.0</c:v>
                </c:pt>
                <c:pt idx="2">
                  <c:v>38750.0</c:v>
                </c:pt>
                <c:pt idx="3">
                  <c:v>2612.0</c:v>
                </c:pt>
              </c:numCache>
            </c:numRef>
          </c:val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+mn-lt"/>
                      </a:rPr>
                      <a:t>34433</a:t>
                    </a:r>
                  </a:p>
                  <a:p>
                    <a:r>
                      <a:rPr lang="en-US" sz="1200" b="1" dirty="0" smtClean="0">
                        <a:latin typeface="+mn-lt"/>
                      </a:rPr>
                      <a:t>(47.21%)</a:t>
                    </a:r>
                    <a:endParaRPr lang="en-US" sz="1200" b="1" dirty="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35347113496891"/>
                  <c:y val="-0.11732514075567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+mn-lt"/>
                      </a:rPr>
                      <a:t>18735</a:t>
                    </a:r>
                  </a:p>
                  <a:p>
                    <a:r>
                      <a:rPr lang="en-US" sz="1200" b="1" dirty="0" smtClean="0">
                        <a:latin typeface="+mn-lt"/>
                      </a:rPr>
                      <a:t>(25.69%)</a:t>
                    </a:r>
                    <a:endParaRPr lang="en-US" sz="1200" b="1" dirty="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latin typeface="+mn-lt"/>
                      </a:rPr>
                      <a:t>19013</a:t>
                    </a:r>
                  </a:p>
                  <a:p>
                    <a:r>
                      <a:rPr lang="en-US" sz="1200" b="1" smtClean="0">
                        <a:latin typeface="+mn-lt"/>
                      </a:rPr>
                      <a:t>(26.09%)</a:t>
                    </a:r>
                    <a:endParaRPr lang="en-US" sz="1200" b="1" dirty="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91626921998224"/>
                  <c:y val="-0.10444028845804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latin typeface="+mn-lt"/>
                      </a:rPr>
                      <a:t>757</a:t>
                    </a:r>
                  </a:p>
                  <a:p>
                    <a:r>
                      <a:rPr lang="en-US" sz="1200" b="1" smtClean="0">
                        <a:latin typeface="+mn-lt"/>
                      </a:rPr>
                      <a:t>(1.04%)</a:t>
                    </a:r>
                    <a:endParaRPr lang="en-US" sz="1200" b="1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Sheet3!$B$4:$B$7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Sheet3!$D$4:$D$7</c:f>
              <c:numCache>
                <c:formatCode>General</c:formatCode>
                <c:ptCount val="4"/>
                <c:pt idx="0">
                  <c:v>34433.0</c:v>
                </c:pt>
                <c:pt idx="1">
                  <c:v>18735.0</c:v>
                </c:pt>
                <c:pt idx="2">
                  <c:v>19013.0</c:v>
                </c:pt>
                <c:pt idx="3">
                  <c:v>757.0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4430616"/>
        <c:axId val="2134404840"/>
      </c:barChart>
      <c:catAx>
        <c:axId val="2104430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404840"/>
        <c:crosses val="autoZero"/>
        <c:auto val="1"/>
        <c:lblAlgn val="ctr"/>
        <c:lblOffset val="100"/>
        <c:noMultiLvlLbl val="0"/>
      </c:catAx>
      <c:valAx>
        <c:axId val="2134404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4430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 </a:t>
                    </a:r>
                    <a:r>
                      <a:rPr lang="en-US" dirty="0" err="1" smtClean="0"/>
                      <a:t>lakhs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 lakhs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en-US" baseline="0" smtClean="0"/>
                      <a:t> lakhs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60 lakhs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 lakhs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710328"/>
        <c:axId val="2045713272"/>
      </c:barChart>
      <c:catAx>
        <c:axId val="2045710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45713272"/>
        <c:crosses val="autoZero"/>
        <c:auto val="1"/>
        <c:lblAlgn val="ctr"/>
        <c:lblOffset val="100"/>
        <c:noMultiLvlLbl val="0"/>
      </c:catAx>
      <c:valAx>
        <c:axId val="2045713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5710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99250-8B2F-43C5-842A-388CCA9146A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6D159-D559-4559-B02A-D6607859531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Poor reproductive and sexual health which is associated with many myths and misconceptions</a:t>
          </a:r>
          <a:endParaRPr lang="en-US" dirty="0"/>
        </a:p>
      </dgm:t>
    </dgm:pt>
    <dgm:pt modelId="{0B804145-193A-4B2A-8B7F-A7A3CEC99157}" type="parTrans" cxnId="{7662F809-B124-49E0-911E-427267502B3B}">
      <dgm:prSet/>
      <dgm:spPr/>
      <dgm:t>
        <a:bodyPr/>
        <a:lstStyle/>
        <a:p>
          <a:endParaRPr lang="en-US"/>
        </a:p>
      </dgm:t>
    </dgm:pt>
    <dgm:pt modelId="{6BA24092-BB6F-4F35-AD85-5A2616413CF6}" type="sibTrans" cxnId="{7662F809-B124-49E0-911E-427267502B3B}">
      <dgm:prSet/>
      <dgm:spPr/>
      <dgm:t>
        <a:bodyPr/>
        <a:lstStyle/>
        <a:p>
          <a:endParaRPr lang="en-US"/>
        </a:p>
      </dgm:t>
    </dgm:pt>
    <dgm:pt modelId="{8FCA5472-9EFD-4726-AF07-0D3CEDB9E47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School dropout to support family income and early marriage </a:t>
          </a:r>
          <a:endParaRPr lang="en-US" dirty="0"/>
        </a:p>
      </dgm:t>
    </dgm:pt>
    <dgm:pt modelId="{D7B898A7-BD4A-4CE2-97BF-697129C029A4}" type="parTrans" cxnId="{5C3099F5-2EEE-4DBD-AACD-9FA47D465448}">
      <dgm:prSet/>
      <dgm:spPr/>
      <dgm:t>
        <a:bodyPr/>
        <a:lstStyle/>
        <a:p>
          <a:endParaRPr lang="en-US"/>
        </a:p>
      </dgm:t>
    </dgm:pt>
    <dgm:pt modelId="{B8DFE811-F93A-4BE2-94AE-F1ABCF9B179E}" type="sibTrans" cxnId="{5C3099F5-2EEE-4DBD-AACD-9FA47D465448}">
      <dgm:prSet/>
      <dgm:spPr/>
      <dgm:t>
        <a:bodyPr/>
        <a:lstStyle/>
        <a:p>
          <a:endParaRPr lang="en-US"/>
        </a:p>
      </dgm:t>
    </dgm:pt>
    <dgm:pt modelId="{C3A7CF02-DBBD-4BC5-8AF9-18C2F19B121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Gender based discrimination</a:t>
          </a:r>
          <a:endParaRPr lang="en-US" dirty="0"/>
        </a:p>
      </dgm:t>
    </dgm:pt>
    <dgm:pt modelId="{C30D0B41-DD21-4705-9A95-97F0EBF37DFA}" type="parTrans" cxnId="{D990145E-05A8-4906-B23D-55388A16B51B}">
      <dgm:prSet/>
      <dgm:spPr/>
      <dgm:t>
        <a:bodyPr/>
        <a:lstStyle/>
        <a:p>
          <a:endParaRPr lang="en-IN"/>
        </a:p>
      </dgm:t>
    </dgm:pt>
    <dgm:pt modelId="{C9383F97-FC60-4991-B27C-27F55F17C7E0}" type="sibTrans" cxnId="{D990145E-05A8-4906-B23D-55388A16B51B}">
      <dgm:prSet/>
      <dgm:spPr/>
      <dgm:t>
        <a:bodyPr/>
        <a:lstStyle/>
        <a:p>
          <a:endParaRPr lang="en-IN"/>
        </a:p>
      </dgm:t>
    </dgm:pt>
    <dgm:pt modelId="{733D4B9B-8E48-4F7F-A60A-FD80F65F830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Substance misuse and Peer Pressure </a:t>
          </a:r>
          <a:endParaRPr lang="en-US" dirty="0"/>
        </a:p>
      </dgm:t>
    </dgm:pt>
    <dgm:pt modelId="{1621D7F5-F844-4FF6-9E3F-C2C9B92B89FE}" type="parTrans" cxnId="{6563C5EB-8EAF-46DB-9E38-24FCDFD4D51F}">
      <dgm:prSet/>
      <dgm:spPr/>
      <dgm:t>
        <a:bodyPr/>
        <a:lstStyle/>
        <a:p>
          <a:endParaRPr lang="en-IN"/>
        </a:p>
      </dgm:t>
    </dgm:pt>
    <dgm:pt modelId="{990C5F35-0395-4F2F-8BFD-F484CAE0F445}" type="sibTrans" cxnId="{6563C5EB-8EAF-46DB-9E38-24FCDFD4D51F}">
      <dgm:prSet/>
      <dgm:spPr/>
      <dgm:t>
        <a:bodyPr/>
        <a:lstStyle/>
        <a:p>
          <a:endParaRPr lang="en-IN"/>
        </a:p>
      </dgm:t>
    </dgm:pt>
    <dgm:pt modelId="{995028ED-8DE4-4DB3-9441-620A0C39CD9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Chances for association with left wing extremist group</a:t>
          </a:r>
          <a:endParaRPr lang="en-US" dirty="0"/>
        </a:p>
      </dgm:t>
    </dgm:pt>
    <dgm:pt modelId="{E56F6DA4-7839-44D5-85AA-9DA5E5745B2E}" type="parTrans" cxnId="{57C6E5A5-7640-47AC-B9F2-C85320C19DB3}">
      <dgm:prSet/>
      <dgm:spPr/>
      <dgm:t>
        <a:bodyPr/>
        <a:lstStyle/>
        <a:p>
          <a:endParaRPr lang="en-IN"/>
        </a:p>
      </dgm:t>
    </dgm:pt>
    <dgm:pt modelId="{4C1B7964-F665-4FAA-BEB2-F24ED1732901}" type="sibTrans" cxnId="{57C6E5A5-7640-47AC-B9F2-C85320C19DB3}">
      <dgm:prSet/>
      <dgm:spPr/>
      <dgm:t>
        <a:bodyPr/>
        <a:lstStyle/>
        <a:p>
          <a:endParaRPr lang="en-IN"/>
        </a:p>
      </dgm:t>
    </dgm:pt>
    <dgm:pt modelId="{013A1236-7001-433F-9EC2-3FF439A3CA59}">
      <dgm:prSet phldrT="[Text]"/>
      <dgm:spPr/>
      <dgm:t>
        <a:bodyPr/>
        <a:lstStyle/>
        <a:p>
          <a:endParaRPr lang="en-US" dirty="0"/>
        </a:p>
      </dgm:t>
    </dgm:pt>
    <dgm:pt modelId="{9D5B0C50-16C4-4D0C-BEC6-4B2DE6FC6B18}" type="parTrans" cxnId="{636399A8-E212-459E-BD48-43B7F8C56906}">
      <dgm:prSet/>
      <dgm:spPr/>
      <dgm:t>
        <a:bodyPr/>
        <a:lstStyle/>
        <a:p>
          <a:endParaRPr lang="en-IN"/>
        </a:p>
      </dgm:t>
    </dgm:pt>
    <dgm:pt modelId="{5F6CB136-C9DD-417F-8DBC-839714640503}" type="sibTrans" cxnId="{636399A8-E212-459E-BD48-43B7F8C56906}">
      <dgm:prSet/>
      <dgm:spPr/>
      <dgm:t>
        <a:bodyPr/>
        <a:lstStyle/>
        <a:p>
          <a:endParaRPr lang="en-IN"/>
        </a:p>
      </dgm:t>
    </dgm:pt>
    <dgm:pt modelId="{7172E2A6-C6DD-43CB-A188-670983F73886}" type="pres">
      <dgm:prSet presAssocID="{27799250-8B2F-43C5-842A-388CCA9146A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03D16B-C6F0-4F5A-964B-84EDE1D3212C}" type="pres">
      <dgm:prSet presAssocID="{27799250-8B2F-43C5-842A-388CCA9146AF}" presName="matrix" presStyleCnt="0"/>
      <dgm:spPr/>
    </dgm:pt>
    <dgm:pt modelId="{43FA6F4C-4F5B-468B-BEDA-7B07DBE1D626}" type="pres">
      <dgm:prSet presAssocID="{27799250-8B2F-43C5-842A-388CCA9146AF}" presName="tile1" presStyleLbl="node1" presStyleIdx="0" presStyleCnt="4"/>
      <dgm:spPr/>
      <dgm:t>
        <a:bodyPr/>
        <a:lstStyle/>
        <a:p>
          <a:endParaRPr lang="en-US"/>
        </a:p>
      </dgm:t>
    </dgm:pt>
    <dgm:pt modelId="{AFAF3727-F6D3-48E8-9D82-E31599C82DDA}" type="pres">
      <dgm:prSet presAssocID="{27799250-8B2F-43C5-842A-388CCA9146A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87597-731C-441A-8376-A9A3506CF285}" type="pres">
      <dgm:prSet presAssocID="{27799250-8B2F-43C5-842A-388CCA9146AF}" presName="tile2" presStyleLbl="node1" presStyleIdx="1" presStyleCnt="4"/>
      <dgm:spPr/>
      <dgm:t>
        <a:bodyPr/>
        <a:lstStyle/>
        <a:p>
          <a:endParaRPr lang="en-US"/>
        </a:p>
      </dgm:t>
    </dgm:pt>
    <dgm:pt modelId="{3FB92B86-1323-47FD-8DF0-A086DD8BAA96}" type="pres">
      <dgm:prSet presAssocID="{27799250-8B2F-43C5-842A-388CCA9146A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6EAC5-38A1-437D-BD9E-ABD4E27D1C26}" type="pres">
      <dgm:prSet presAssocID="{27799250-8B2F-43C5-842A-388CCA9146AF}" presName="tile3" presStyleLbl="node1" presStyleIdx="2" presStyleCnt="4"/>
      <dgm:spPr/>
      <dgm:t>
        <a:bodyPr/>
        <a:lstStyle/>
        <a:p>
          <a:endParaRPr lang="en-US"/>
        </a:p>
      </dgm:t>
    </dgm:pt>
    <dgm:pt modelId="{744643A1-EBF3-4A6F-800D-77ED92FD8449}" type="pres">
      <dgm:prSet presAssocID="{27799250-8B2F-43C5-842A-388CCA9146A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6D980-0B17-43F7-AFDD-7CBB9C1EDC9D}" type="pres">
      <dgm:prSet presAssocID="{27799250-8B2F-43C5-842A-388CCA9146AF}" presName="tile4" presStyleLbl="node1" presStyleIdx="3" presStyleCnt="4"/>
      <dgm:spPr/>
      <dgm:t>
        <a:bodyPr/>
        <a:lstStyle/>
        <a:p>
          <a:endParaRPr lang="en-US"/>
        </a:p>
      </dgm:t>
    </dgm:pt>
    <dgm:pt modelId="{AC1DC42D-680A-481C-A644-30404A87211A}" type="pres">
      <dgm:prSet presAssocID="{27799250-8B2F-43C5-842A-388CCA9146A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003DC-3768-4006-AE3A-D93C439A62A1}" type="pres">
      <dgm:prSet presAssocID="{27799250-8B2F-43C5-842A-388CCA9146AF}" presName="centerTile" presStyleLbl="fgShp" presStyleIdx="0" presStyleCnt="1" custScaleX="183747" custScaleY="15419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3C5EB-8EAF-46DB-9E38-24FCDFD4D51F}" srcId="{3566D159-D559-4559-B02A-D66078595310}" destId="{733D4B9B-8E48-4F7F-A60A-FD80F65F830E}" srcOrd="2" destOrd="0" parTransId="{1621D7F5-F844-4FF6-9E3F-C2C9B92B89FE}" sibTransId="{990C5F35-0395-4F2F-8BFD-F484CAE0F445}"/>
    <dgm:cxn modelId="{57C6E5A5-7640-47AC-B9F2-C85320C19DB3}" srcId="{3566D159-D559-4559-B02A-D66078595310}" destId="{995028ED-8DE4-4DB3-9441-620A0C39CD91}" srcOrd="3" destOrd="0" parTransId="{E56F6DA4-7839-44D5-85AA-9DA5E5745B2E}" sibTransId="{4C1B7964-F665-4FAA-BEB2-F24ED1732901}"/>
    <dgm:cxn modelId="{C16F8A8F-DC2A-49EB-8086-A2FE5843BAF1}" type="presOf" srcId="{8FCA5472-9EFD-4726-AF07-0D3CEDB9E472}" destId="{43FA6F4C-4F5B-468B-BEDA-7B07DBE1D626}" srcOrd="0" destOrd="0" presId="urn:microsoft.com/office/officeart/2005/8/layout/matrix1"/>
    <dgm:cxn modelId="{12512BB7-40BA-4912-B6C5-A303019020D1}" type="presOf" srcId="{C3A7CF02-DBBD-4BC5-8AF9-18C2F19B1218}" destId="{3FB92B86-1323-47FD-8DF0-A086DD8BAA96}" srcOrd="1" destOrd="0" presId="urn:microsoft.com/office/officeart/2005/8/layout/matrix1"/>
    <dgm:cxn modelId="{5FB44E0B-A5A5-4B8C-90DC-34E17C664FE2}" type="presOf" srcId="{733D4B9B-8E48-4F7F-A60A-FD80F65F830E}" destId="{E2F6EAC5-38A1-437D-BD9E-ABD4E27D1C26}" srcOrd="0" destOrd="0" presId="urn:microsoft.com/office/officeart/2005/8/layout/matrix1"/>
    <dgm:cxn modelId="{AA3218B5-B87F-4785-AADB-9A7CC9037ADF}" type="presOf" srcId="{3566D159-D559-4559-B02A-D66078595310}" destId="{9DF003DC-3768-4006-AE3A-D93C439A62A1}" srcOrd="0" destOrd="0" presId="urn:microsoft.com/office/officeart/2005/8/layout/matrix1"/>
    <dgm:cxn modelId="{6C4D2D9B-EEC4-4777-9F8C-25E3BAE18638}" type="presOf" srcId="{995028ED-8DE4-4DB3-9441-620A0C39CD91}" destId="{F9D6D980-0B17-43F7-AFDD-7CBB9C1EDC9D}" srcOrd="0" destOrd="0" presId="urn:microsoft.com/office/officeart/2005/8/layout/matrix1"/>
    <dgm:cxn modelId="{DBE166E0-41BE-473C-A109-152BCB08E1E3}" type="presOf" srcId="{733D4B9B-8E48-4F7F-A60A-FD80F65F830E}" destId="{744643A1-EBF3-4A6F-800D-77ED92FD8449}" srcOrd="1" destOrd="0" presId="urn:microsoft.com/office/officeart/2005/8/layout/matrix1"/>
    <dgm:cxn modelId="{8B6C9096-E0DE-45CD-8904-0192D93A1B14}" type="presOf" srcId="{995028ED-8DE4-4DB3-9441-620A0C39CD91}" destId="{AC1DC42D-680A-481C-A644-30404A87211A}" srcOrd="1" destOrd="0" presId="urn:microsoft.com/office/officeart/2005/8/layout/matrix1"/>
    <dgm:cxn modelId="{4E1D6AA5-76E8-4271-8F6B-BC501CD2D46D}" type="presOf" srcId="{8FCA5472-9EFD-4726-AF07-0D3CEDB9E472}" destId="{AFAF3727-F6D3-48E8-9D82-E31599C82DDA}" srcOrd="1" destOrd="0" presId="urn:microsoft.com/office/officeart/2005/8/layout/matrix1"/>
    <dgm:cxn modelId="{5C3099F5-2EEE-4DBD-AACD-9FA47D465448}" srcId="{3566D159-D559-4559-B02A-D66078595310}" destId="{8FCA5472-9EFD-4726-AF07-0D3CEDB9E472}" srcOrd="0" destOrd="0" parTransId="{D7B898A7-BD4A-4CE2-97BF-697129C029A4}" sibTransId="{B8DFE811-F93A-4BE2-94AE-F1ABCF9B179E}"/>
    <dgm:cxn modelId="{25DD6E4F-F38C-449A-AD40-B757914F4F9A}" type="presOf" srcId="{27799250-8B2F-43C5-842A-388CCA9146AF}" destId="{7172E2A6-C6DD-43CB-A188-670983F73886}" srcOrd="0" destOrd="0" presId="urn:microsoft.com/office/officeart/2005/8/layout/matrix1"/>
    <dgm:cxn modelId="{D990145E-05A8-4906-B23D-55388A16B51B}" srcId="{3566D159-D559-4559-B02A-D66078595310}" destId="{C3A7CF02-DBBD-4BC5-8AF9-18C2F19B1218}" srcOrd="1" destOrd="0" parTransId="{C30D0B41-DD21-4705-9A95-97F0EBF37DFA}" sibTransId="{C9383F97-FC60-4991-B27C-27F55F17C7E0}"/>
    <dgm:cxn modelId="{636399A8-E212-459E-BD48-43B7F8C56906}" srcId="{3566D159-D559-4559-B02A-D66078595310}" destId="{013A1236-7001-433F-9EC2-3FF439A3CA59}" srcOrd="4" destOrd="0" parTransId="{9D5B0C50-16C4-4D0C-BEC6-4B2DE6FC6B18}" sibTransId="{5F6CB136-C9DD-417F-8DBC-839714640503}"/>
    <dgm:cxn modelId="{0C3EE10F-4E69-4619-80B8-2342A9E04B4A}" type="presOf" srcId="{C3A7CF02-DBBD-4BC5-8AF9-18C2F19B1218}" destId="{C4F87597-731C-441A-8376-A9A3506CF285}" srcOrd="0" destOrd="0" presId="urn:microsoft.com/office/officeart/2005/8/layout/matrix1"/>
    <dgm:cxn modelId="{7662F809-B124-49E0-911E-427267502B3B}" srcId="{27799250-8B2F-43C5-842A-388CCA9146AF}" destId="{3566D159-D559-4559-B02A-D66078595310}" srcOrd="0" destOrd="0" parTransId="{0B804145-193A-4B2A-8B7F-A7A3CEC99157}" sibTransId="{6BA24092-BB6F-4F35-AD85-5A2616413CF6}"/>
    <dgm:cxn modelId="{7B7FB980-CE0F-4FE5-A614-95BDF523D128}" type="presParOf" srcId="{7172E2A6-C6DD-43CB-A188-670983F73886}" destId="{6903D16B-C6F0-4F5A-964B-84EDE1D3212C}" srcOrd="0" destOrd="0" presId="urn:microsoft.com/office/officeart/2005/8/layout/matrix1"/>
    <dgm:cxn modelId="{A5439093-D951-4348-AA04-32F3DA9939A4}" type="presParOf" srcId="{6903D16B-C6F0-4F5A-964B-84EDE1D3212C}" destId="{43FA6F4C-4F5B-468B-BEDA-7B07DBE1D626}" srcOrd="0" destOrd="0" presId="urn:microsoft.com/office/officeart/2005/8/layout/matrix1"/>
    <dgm:cxn modelId="{402C93EE-D502-4E80-B78B-E1C324FED665}" type="presParOf" srcId="{6903D16B-C6F0-4F5A-964B-84EDE1D3212C}" destId="{AFAF3727-F6D3-48E8-9D82-E31599C82DDA}" srcOrd="1" destOrd="0" presId="urn:microsoft.com/office/officeart/2005/8/layout/matrix1"/>
    <dgm:cxn modelId="{0B1F08DF-E659-42B1-9261-62CA2B67917D}" type="presParOf" srcId="{6903D16B-C6F0-4F5A-964B-84EDE1D3212C}" destId="{C4F87597-731C-441A-8376-A9A3506CF285}" srcOrd="2" destOrd="0" presId="urn:microsoft.com/office/officeart/2005/8/layout/matrix1"/>
    <dgm:cxn modelId="{E419C2E5-6C43-4701-AE1B-3E3169C0006D}" type="presParOf" srcId="{6903D16B-C6F0-4F5A-964B-84EDE1D3212C}" destId="{3FB92B86-1323-47FD-8DF0-A086DD8BAA96}" srcOrd="3" destOrd="0" presId="urn:microsoft.com/office/officeart/2005/8/layout/matrix1"/>
    <dgm:cxn modelId="{0F4B0F7E-C10A-4A44-BE5B-EC51AE66746F}" type="presParOf" srcId="{6903D16B-C6F0-4F5A-964B-84EDE1D3212C}" destId="{E2F6EAC5-38A1-437D-BD9E-ABD4E27D1C26}" srcOrd="4" destOrd="0" presId="urn:microsoft.com/office/officeart/2005/8/layout/matrix1"/>
    <dgm:cxn modelId="{4DB1ED67-732A-4BBB-8BE6-3A923401F4A2}" type="presParOf" srcId="{6903D16B-C6F0-4F5A-964B-84EDE1D3212C}" destId="{744643A1-EBF3-4A6F-800D-77ED92FD8449}" srcOrd="5" destOrd="0" presId="urn:microsoft.com/office/officeart/2005/8/layout/matrix1"/>
    <dgm:cxn modelId="{11E2151A-4150-4920-ACC9-842BAFC9CFE4}" type="presParOf" srcId="{6903D16B-C6F0-4F5A-964B-84EDE1D3212C}" destId="{F9D6D980-0B17-43F7-AFDD-7CBB9C1EDC9D}" srcOrd="6" destOrd="0" presId="urn:microsoft.com/office/officeart/2005/8/layout/matrix1"/>
    <dgm:cxn modelId="{4D16AF62-608B-442A-95DB-CECD6DDABC16}" type="presParOf" srcId="{6903D16B-C6F0-4F5A-964B-84EDE1D3212C}" destId="{AC1DC42D-680A-481C-A644-30404A87211A}" srcOrd="7" destOrd="0" presId="urn:microsoft.com/office/officeart/2005/8/layout/matrix1"/>
    <dgm:cxn modelId="{4CC535C6-33F8-42AD-8D41-492CEB09B0A1}" type="presParOf" srcId="{7172E2A6-C6DD-43CB-A188-670983F73886}" destId="{9DF003DC-3768-4006-AE3A-D93C439A62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B621E-85C7-4856-90B0-2A2FA01F194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01F282-7AA1-4BB7-8B26-B094B42FABAE}">
      <dgm:prSet phldrT="[Text]"/>
      <dgm:spPr/>
      <dgm:t>
        <a:bodyPr/>
        <a:lstStyle/>
        <a:p>
          <a:r>
            <a:rPr lang="en-US" dirty="0" smtClean="0"/>
            <a:t> </a:t>
          </a:r>
          <a:endParaRPr lang="en-IN" dirty="0"/>
        </a:p>
      </dgm:t>
    </dgm:pt>
    <dgm:pt modelId="{5AE57119-8339-4198-88CF-AC3DC122FDA7}" type="parTrans" cxnId="{08A6243B-DFD2-46A0-9790-FB4A2083B2B6}">
      <dgm:prSet/>
      <dgm:spPr/>
      <dgm:t>
        <a:bodyPr/>
        <a:lstStyle/>
        <a:p>
          <a:endParaRPr lang="en-IN"/>
        </a:p>
      </dgm:t>
    </dgm:pt>
    <dgm:pt modelId="{A9B8A0D8-83F0-487E-836B-1CE131D73468}" type="sibTrans" cxnId="{08A6243B-DFD2-46A0-9790-FB4A2083B2B6}">
      <dgm:prSet/>
      <dgm:spPr/>
      <dgm:t>
        <a:bodyPr/>
        <a:lstStyle/>
        <a:p>
          <a:endParaRPr lang="en-IN"/>
        </a:p>
      </dgm:t>
    </dgm:pt>
    <dgm:pt modelId="{DDC07F3F-6141-4E3F-86AC-DFC2C6EFFD5C}">
      <dgm:prSet phldrT="[Text]"/>
      <dgm:spPr/>
      <dgm:t>
        <a:bodyPr/>
        <a:lstStyle/>
        <a:p>
          <a:r>
            <a:rPr lang="en-US" dirty="0" smtClean="0"/>
            <a:t>Promoting personal and menstrual hygiene </a:t>
          </a:r>
          <a:endParaRPr lang="en-IN" dirty="0"/>
        </a:p>
      </dgm:t>
    </dgm:pt>
    <dgm:pt modelId="{9BF27798-0736-4D82-9B01-AA721C75BE86}" type="parTrans" cxnId="{0002350F-914E-4C3F-8571-876648EE71A7}">
      <dgm:prSet/>
      <dgm:spPr/>
      <dgm:t>
        <a:bodyPr/>
        <a:lstStyle/>
        <a:p>
          <a:endParaRPr lang="en-IN"/>
        </a:p>
      </dgm:t>
    </dgm:pt>
    <dgm:pt modelId="{C04150A6-D5EA-424B-A456-B7E73DF26987}" type="sibTrans" cxnId="{0002350F-914E-4C3F-8571-876648EE71A7}">
      <dgm:prSet/>
      <dgm:spPr/>
      <dgm:t>
        <a:bodyPr/>
        <a:lstStyle/>
        <a:p>
          <a:endParaRPr lang="en-IN"/>
        </a:p>
      </dgm:t>
    </dgm:pt>
    <dgm:pt modelId="{5FBDCB6A-1BF4-4A6A-AF79-CE89B5F87BD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Awareness on RTI.STI &amp; HIV/AIDs</a:t>
          </a:r>
          <a:endParaRPr lang="en-IN" dirty="0"/>
        </a:p>
      </dgm:t>
    </dgm:pt>
    <dgm:pt modelId="{1847E06B-CBAB-4E06-B9BB-4075DFEBC3BE}" type="parTrans" cxnId="{3714DAFD-B898-4A32-BC65-6209076951F9}">
      <dgm:prSet/>
      <dgm:spPr/>
      <dgm:t>
        <a:bodyPr/>
        <a:lstStyle/>
        <a:p>
          <a:endParaRPr lang="en-IN"/>
        </a:p>
      </dgm:t>
    </dgm:pt>
    <dgm:pt modelId="{2B491B57-ED15-468F-A68D-C944B19438A3}" type="sibTrans" cxnId="{3714DAFD-B898-4A32-BC65-6209076951F9}">
      <dgm:prSet/>
      <dgm:spPr/>
      <dgm:t>
        <a:bodyPr/>
        <a:lstStyle/>
        <a:p>
          <a:endParaRPr lang="en-IN"/>
        </a:p>
      </dgm:t>
    </dgm:pt>
    <dgm:pt modelId="{2F3A4BB3-1D94-4A6A-85B7-CAD93A84D521}">
      <dgm:prSet phldrT="[Text]"/>
      <dgm:spPr/>
      <dgm:t>
        <a:bodyPr/>
        <a:lstStyle/>
        <a:p>
          <a:endParaRPr lang="en-IN" dirty="0"/>
        </a:p>
      </dgm:t>
    </dgm:pt>
    <dgm:pt modelId="{BA2837E3-A8DE-46F1-B3EF-A67412321189}" type="parTrans" cxnId="{A317EDD4-9EBB-4D64-8BE2-FF39BC518EFD}">
      <dgm:prSet/>
      <dgm:spPr/>
      <dgm:t>
        <a:bodyPr/>
        <a:lstStyle/>
        <a:p>
          <a:endParaRPr lang="en-IN"/>
        </a:p>
      </dgm:t>
    </dgm:pt>
    <dgm:pt modelId="{EA1D77E3-2D00-4882-AB79-477412C833A4}" type="sibTrans" cxnId="{A317EDD4-9EBB-4D64-8BE2-FF39BC518EFD}">
      <dgm:prSet/>
      <dgm:spPr/>
      <dgm:t>
        <a:bodyPr/>
        <a:lstStyle/>
        <a:p>
          <a:endParaRPr lang="en-IN"/>
        </a:p>
      </dgm:t>
    </dgm:pt>
    <dgm:pt modelId="{BE55A3AC-97BA-41F0-AEDE-61C80AF712E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Overcoming challenges of Early marriage and teenage pregnancy</a:t>
          </a:r>
          <a:endParaRPr lang="en-IN" dirty="0"/>
        </a:p>
      </dgm:t>
    </dgm:pt>
    <dgm:pt modelId="{7EB4E32E-866C-4332-B548-C1D33A0D6F0F}" type="parTrans" cxnId="{F5759BE4-0FBE-4F19-B21D-E71B8F2BDDBD}">
      <dgm:prSet/>
      <dgm:spPr/>
      <dgm:t>
        <a:bodyPr/>
        <a:lstStyle/>
        <a:p>
          <a:endParaRPr lang="en-IN"/>
        </a:p>
      </dgm:t>
    </dgm:pt>
    <dgm:pt modelId="{249DA6CA-DF32-4A65-A53F-FD9EB39D24D4}" type="sibTrans" cxnId="{F5759BE4-0FBE-4F19-B21D-E71B8F2BDDBD}">
      <dgm:prSet/>
      <dgm:spPr/>
      <dgm:t>
        <a:bodyPr/>
        <a:lstStyle/>
        <a:p>
          <a:endParaRPr lang="en-IN"/>
        </a:p>
      </dgm:t>
    </dgm:pt>
    <dgm:pt modelId="{D7C21B18-D49B-400A-B622-6B2513162E8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Anaemia control and communicable diseases</a:t>
          </a:r>
          <a:endParaRPr lang="en-IN" dirty="0"/>
        </a:p>
      </dgm:t>
    </dgm:pt>
    <dgm:pt modelId="{0BEB1CC5-F64C-43D4-BCDA-EFE3E23FBEA8}" type="parTrans" cxnId="{A981239F-F44F-4688-A48B-58C78351D9C9}">
      <dgm:prSet/>
      <dgm:spPr/>
      <dgm:t>
        <a:bodyPr/>
        <a:lstStyle/>
        <a:p>
          <a:endParaRPr lang="en-IN"/>
        </a:p>
      </dgm:t>
    </dgm:pt>
    <dgm:pt modelId="{0A4D00E6-D672-4A97-9C0D-CDBBEA137FC5}" type="sibTrans" cxnId="{A981239F-F44F-4688-A48B-58C78351D9C9}">
      <dgm:prSet/>
      <dgm:spPr/>
      <dgm:t>
        <a:bodyPr/>
        <a:lstStyle/>
        <a:p>
          <a:endParaRPr lang="en-IN"/>
        </a:p>
      </dgm:t>
    </dgm:pt>
    <dgm:pt modelId="{FF5FD0A6-99A7-41D5-AD89-61E89F5ED6C7}">
      <dgm:prSet phldrT="[Text]"/>
      <dgm:spPr/>
      <dgm:t>
        <a:bodyPr/>
        <a:lstStyle/>
        <a:p>
          <a:endParaRPr lang="en-IN" dirty="0"/>
        </a:p>
      </dgm:t>
    </dgm:pt>
    <dgm:pt modelId="{935DC793-DE85-4D6A-B27D-B8C399CBBAA1}" type="parTrans" cxnId="{99BC087D-D3FE-42A6-9743-C8B80B4F381C}">
      <dgm:prSet/>
      <dgm:spPr/>
      <dgm:t>
        <a:bodyPr/>
        <a:lstStyle/>
        <a:p>
          <a:endParaRPr lang="en-IN"/>
        </a:p>
      </dgm:t>
    </dgm:pt>
    <dgm:pt modelId="{D94CA070-9A2A-43EE-AF5E-D79B7D83844B}" type="sibTrans" cxnId="{99BC087D-D3FE-42A6-9743-C8B80B4F381C}">
      <dgm:prSet/>
      <dgm:spPr/>
      <dgm:t>
        <a:bodyPr/>
        <a:lstStyle/>
        <a:p>
          <a:endParaRPr lang="en-IN"/>
        </a:p>
      </dgm:t>
    </dgm:pt>
    <dgm:pt modelId="{1E0BFEFD-B2EE-461C-815D-2D2FB86503A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Substance misuse and peer pressure</a:t>
          </a:r>
          <a:endParaRPr lang="en-IN" dirty="0"/>
        </a:p>
      </dgm:t>
    </dgm:pt>
    <dgm:pt modelId="{1CA6234D-5D91-4C92-B28F-2D85563C2FAA}" type="parTrans" cxnId="{93C3A7A6-19BA-4811-A638-9EEA7684291A}">
      <dgm:prSet/>
      <dgm:spPr/>
      <dgm:t>
        <a:bodyPr/>
        <a:lstStyle/>
        <a:p>
          <a:endParaRPr lang="en-IN"/>
        </a:p>
      </dgm:t>
    </dgm:pt>
    <dgm:pt modelId="{9AAAC3FF-AED3-44F4-BCEB-1905880EC76F}" type="sibTrans" cxnId="{93C3A7A6-19BA-4811-A638-9EEA7684291A}">
      <dgm:prSet/>
      <dgm:spPr/>
      <dgm:t>
        <a:bodyPr/>
        <a:lstStyle/>
        <a:p>
          <a:endParaRPr lang="en-IN"/>
        </a:p>
      </dgm:t>
    </dgm:pt>
    <dgm:pt modelId="{D8D1B015-EE8C-4A27-BCAA-63E0D383F82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Overcoming myths and misconception associated with growing up process and gender based discrimination </a:t>
          </a:r>
          <a:endParaRPr lang="en-IN" dirty="0"/>
        </a:p>
      </dgm:t>
    </dgm:pt>
    <dgm:pt modelId="{FA734914-A8C9-4E7E-9722-82E3B8BCA51E}" type="parTrans" cxnId="{2F5DD21D-BDB1-4EFE-8ACE-D2B4AF9E5276}">
      <dgm:prSet/>
      <dgm:spPr/>
      <dgm:t>
        <a:bodyPr/>
        <a:lstStyle/>
        <a:p>
          <a:endParaRPr lang="en-IN"/>
        </a:p>
      </dgm:t>
    </dgm:pt>
    <dgm:pt modelId="{FF15977A-C843-46E0-B473-98F09F9CF327}" type="sibTrans" cxnId="{2F5DD21D-BDB1-4EFE-8ACE-D2B4AF9E5276}">
      <dgm:prSet/>
      <dgm:spPr/>
      <dgm:t>
        <a:bodyPr/>
        <a:lstStyle/>
        <a:p>
          <a:endParaRPr lang="en-IN"/>
        </a:p>
      </dgm:t>
    </dgm:pt>
    <dgm:pt modelId="{F5C759FF-9B5F-41EA-A055-4ED950710C96}" type="pres">
      <dgm:prSet presAssocID="{D9AB621E-85C7-4856-90B0-2A2FA01F19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F980AB1-DFB8-4C0C-BF4A-C0C7379B9582}" type="pres">
      <dgm:prSet presAssocID="{7401F282-7AA1-4BB7-8B26-B094B42FABAE}" presName="compNode" presStyleCnt="0"/>
      <dgm:spPr/>
    </dgm:pt>
    <dgm:pt modelId="{DE5DCF29-E1ED-4657-B24D-CEFE2A8181EC}" type="pres">
      <dgm:prSet presAssocID="{7401F282-7AA1-4BB7-8B26-B094B42FABAE}" presName="aNode" presStyleLbl="bgShp" presStyleIdx="0" presStyleCnt="3"/>
      <dgm:spPr/>
      <dgm:t>
        <a:bodyPr/>
        <a:lstStyle/>
        <a:p>
          <a:endParaRPr lang="en-IN"/>
        </a:p>
      </dgm:t>
    </dgm:pt>
    <dgm:pt modelId="{39DE39EE-4C27-4E3E-A9AF-E6601F0866BF}" type="pres">
      <dgm:prSet presAssocID="{7401F282-7AA1-4BB7-8B26-B094B42FABAE}" presName="textNode" presStyleLbl="bgShp" presStyleIdx="0" presStyleCnt="3"/>
      <dgm:spPr/>
      <dgm:t>
        <a:bodyPr/>
        <a:lstStyle/>
        <a:p>
          <a:endParaRPr lang="en-IN"/>
        </a:p>
      </dgm:t>
    </dgm:pt>
    <dgm:pt modelId="{CC28B5F7-1508-4D7F-993F-3A2F7162FAC0}" type="pres">
      <dgm:prSet presAssocID="{7401F282-7AA1-4BB7-8B26-B094B42FABAE}" presName="compChildNode" presStyleCnt="0"/>
      <dgm:spPr/>
    </dgm:pt>
    <dgm:pt modelId="{7C8CDCBD-9A93-47CE-8B75-C41ECBA673FB}" type="pres">
      <dgm:prSet presAssocID="{7401F282-7AA1-4BB7-8B26-B094B42FABAE}" presName="theInnerList" presStyleCnt="0"/>
      <dgm:spPr/>
    </dgm:pt>
    <dgm:pt modelId="{5343EFA4-B730-45F0-9A5C-00718E57AE2F}" type="pres">
      <dgm:prSet presAssocID="{DDC07F3F-6141-4E3F-86AC-DFC2C6EFFD5C}" presName="childNode" presStyleLbl="node1" presStyleIdx="0" presStyleCnt="6" custScaleX="124267" custScaleY="61610" custLinFactY="52353" custLinFactNeighborX="4271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B2B226-237C-4AB3-8C34-B663A88AF792}" type="pres">
      <dgm:prSet presAssocID="{DDC07F3F-6141-4E3F-86AC-DFC2C6EFFD5C}" presName="aSpace2" presStyleCnt="0"/>
      <dgm:spPr/>
    </dgm:pt>
    <dgm:pt modelId="{38883DED-AC85-4D3F-A4D5-049F357887B8}" type="pres">
      <dgm:prSet presAssocID="{5FBDCB6A-1BF4-4A6A-AF79-CE89B5F87BDB}" presName="childNode" presStyleLbl="node1" presStyleIdx="1" presStyleCnt="6" custScaleX="116384" custScaleY="49567" custLinFactY="-51563" custLinFactNeighborX="66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C3A6B7-612E-4D35-B58D-618B62B7D89E}" type="pres">
      <dgm:prSet presAssocID="{7401F282-7AA1-4BB7-8B26-B094B42FABAE}" presName="aSpace" presStyleCnt="0"/>
      <dgm:spPr/>
    </dgm:pt>
    <dgm:pt modelId="{0463090A-A395-4E86-AA11-54E725A40285}" type="pres">
      <dgm:prSet presAssocID="{2F3A4BB3-1D94-4A6A-85B7-CAD93A84D521}" presName="compNode" presStyleCnt="0"/>
      <dgm:spPr/>
    </dgm:pt>
    <dgm:pt modelId="{CCE9C622-BDFB-426A-A139-BDA4A1CD9AF3}" type="pres">
      <dgm:prSet presAssocID="{2F3A4BB3-1D94-4A6A-85B7-CAD93A84D521}" presName="aNode" presStyleLbl="bgShp" presStyleIdx="1" presStyleCnt="3"/>
      <dgm:spPr/>
      <dgm:t>
        <a:bodyPr/>
        <a:lstStyle/>
        <a:p>
          <a:endParaRPr lang="en-IN"/>
        </a:p>
      </dgm:t>
    </dgm:pt>
    <dgm:pt modelId="{D0A86CC3-D683-4EA6-998A-0A43004F3C92}" type="pres">
      <dgm:prSet presAssocID="{2F3A4BB3-1D94-4A6A-85B7-CAD93A84D521}" presName="textNode" presStyleLbl="bgShp" presStyleIdx="1" presStyleCnt="3"/>
      <dgm:spPr/>
      <dgm:t>
        <a:bodyPr/>
        <a:lstStyle/>
        <a:p>
          <a:endParaRPr lang="en-IN"/>
        </a:p>
      </dgm:t>
    </dgm:pt>
    <dgm:pt modelId="{AAF6991E-8BDC-4C0D-ABB4-1D10FF685918}" type="pres">
      <dgm:prSet presAssocID="{2F3A4BB3-1D94-4A6A-85B7-CAD93A84D521}" presName="compChildNode" presStyleCnt="0"/>
      <dgm:spPr/>
    </dgm:pt>
    <dgm:pt modelId="{C81038D8-6AA4-47FC-ACF4-E81EDD37BB69}" type="pres">
      <dgm:prSet presAssocID="{2F3A4BB3-1D94-4A6A-85B7-CAD93A84D521}" presName="theInnerList" presStyleCnt="0"/>
      <dgm:spPr/>
    </dgm:pt>
    <dgm:pt modelId="{D8AE310C-0AAF-49D8-AF32-653CB0173D06}" type="pres">
      <dgm:prSet presAssocID="{BE55A3AC-97BA-41F0-AEDE-61C80AF712E1}" presName="childNode" presStyleLbl="node1" presStyleIdx="2" presStyleCnt="6" custScaleX="116986" custScaleY="44852" custLinFactY="-27751" custLinFactNeighborX="341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8A7B3E-054E-4FAC-8368-EDC66DEC581F}" type="pres">
      <dgm:prSet presAssocID="{BE55A3AC-97BA-41F0-AEDE-61C80AF712E1}" presName="aSpace2" presStyleCnt="0"/>
      <dgm:spPr/>
    </dgm:pt>
    <dgm:pt modelId="{8EEFC1AB-EED8-4E41-8893-AE881FC430D2}" type="pres">
      <dgm:prSet presAssocID="{D7C21B18-D49B-400A-B622-6B2513162E89}" presName="childNode" presStyleLbl="node1" presStyleIdx="3" presStyleCnt="6" custScaleY="42467" custLinFactNeighborX="3766" custLinFactNeighborY="1345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DA3F08-91DA-4454-B71C-2104D1D792CC}" type="pres">
      <dgm:prSet presAssocID="{2F3A4BB3-1D94-4A6A-85B7-CAD93A84D521}" presName="aSpace" presStyleCnt="0"/>
      <dgm:spPr/>
    </dgm:pt>
    <dgm:pt modelId="{F13D115C-92FD-460E-91C3-31B6B5EE2863}" type="pres">
      <dgm:prSet presAssocID="{FF5FD0A6-99A7-41D5-AD89-61E89F5ED6C7}" presName="compNode" presStyleCnt="0"/>
      <dgm:spPr/>
    </dgm:pt>
    <dgm:pt modelId="{EEF29CAE-1300-4C1B-BB26-2772F223A2BB}" type="pres">
      <dgm:prSet presAssocID="{FF5FD0A6-99A7-41D5-AD89-61E89F5ED6C7}" presName="aNode" presStyleLbl="bgShp" presStyleIdx="2" presStyleCnt="3"/>
      <dgm:spPr/>
      <dgm:t>
        <a:bodyPr/>
        <a:lstStyle/>
        <a:p>
          <a:endParaRPr lang="en-IN"/>
        </a:p>
      </dgm:t>
    </dgm:pt>
    <dgm:pt modelId="{4BFDA0E1-E127-49B2-AC3E-E4E0F8C7ED5D}" type="pres">
      <dgm:prSet presAssocID="{FF5FD0A6-99A7-41D5-AD89-61E89F5ED6C7}" presName="textNode" presStyleLbl="bgShp" presStyleIdx="2" presStyleCnt="3"/>
      <dgm:spPr/>
      <dgm:t>
        <a:bodyPr/>
        <a:lstStyle/>
        <a:p>
          <a:endParaRPr lang="en-IN"/>
        </a:p>
      </dgm:t>
    </dgm:pt>
    <dgm:pt modelId="{B72F72C4-CA81-41A6-8BD2-DCACF2FBA97E}" type="pres">
      <dgm:prSet presAssocID="{FF5FD0A6-99A7-41D5-AD89-61E89F5ED6C7}" presName="compChildNode" presStyleCnt="0"/>
      <dgm:spPr/>
    </dgm:pt>
    <dgm:pt modelId="{08B16348-74E7-437A-9DE0-BA7F248CB1EA}" type="pres">
      <dgm:prSet presAssocID="{FF5FD0A6-99A7-41D5-AD89-61E89F5ED6C7}" presName="theInnerList" presStyleCnt="0"/>
      <dgm:spPr/>
    </dgm:pt>
    <dgm:pt modelId="{5BF16141-762C-4231-AEFB-7EAD85DA5C18}" type="pres">
      <dgm:prSet presAssocID="{1E0BFEFD-B2EE-461C-815D-2D2FB86503A3}" presName="childNode" presStyleLbl="node1" presStyleIdx="4" presStyleCnt="6" custScaleY="362586" custLinFactX="-35385" custLinFactY="7858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C80695-D0E5-4DEE-9852-25D2910C50E9}" type="pres">
      <dgm:prSet presAssocID="{1E0BFEFD-B2EE-461C-815D-2D2FB86503A3}" presName="aSpace2" presStyleCnt="0"/>
      <dgm:spPr/>
    </dgm:pt>
    <dgm:pt modelId="{5CA2D637-3165-4D54-B410-D232ADB0C26B}" type="pres">
      <dgm:prSet presAssocID="{D8D1B015-EE8C-4A27-BCAA-63E0D383F826}" presName="childNode" presStyleLbl="node1" presStyleIdx="5" presStyleCnt="6" custScaleX="115842" custScaleY="472654" custLinFactY="-73302" custLinFactNeighborX="4627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A46EC90-931B-4CBB-91A3-BFF6038F1ECD}" type="presOf" srcId="{2F3A4BB3-1D94-4A6A-85B7-CAD93A84D521}" destId="{D0A86CC3-D683-4EA6-998A-0A43004F3C92}" srcOrd="1" destOrd="0" presId="urn:microsoft.com/office/officeart/2005/8/layout/lProcess2"/>
    <dgm:cxn modelId="{3A685583-1E29-4898-9658-77DB348C489D}" type="presOf" srcId="{7401F282-7AA1-4BB7-8B26-B094B42FABAE}" destId="{DE5DCF29-E1ED-4657-B24D-CEFE2A8181EC}" srcOrd="0" destOrd="0" presId="urn:microsoft.com/office/officeart/2005/8/layout/lProcess2"/>
    <dgm:cxn modelId="{B549FCFC-9C50-47CC-83F6-6B1CD8256BB9}" type="presOf" srcId="{1E0BFEFD-B2EE-461C-815D-2D2FB86503A3}" destId="{5BF16141-762C-4231-AEFB-7EAD85DA5C18}" srcOrd="0" destOrd="0" presId="urn:microsoft.com/office/officeart/2005/8/layout/lProcess2"/>
    <dgm:cxn modelId="{F5759BE4-0FBE-4F19-B21D-E71B8F2BDDBD}" srcId="{2F3A4BB3-1D94-4A6A-85B7-CAD93A84D521}" destId="{BE55A3AC-97BA-41F0-AEDE-61C80AF712E1}" srcOrd="0" destOrd="0" parTransId="{7EB4E32E-866C-4332-B548-C1D33A0D6F0F}" sibTransId="{249DA6CA-DF32-4A65-A53F-FD9EB39D24D4}"/>
    <dgm:cxn modelId="{08A6243B-DFD2-46A0-9790-FB4A2083B2B6}" srcId="{D9AB621E-85C7-4856-90B0-2A2FA01F194F}" destId="{7401F282-7AA1-4BB7-8B26-B094B42FABAE}" srcOrd="0" destOrd="0" parTransId="{5AE57119-8339-4198-88CF-AC3DC122FDA7}" sibTransId="{A9B8A0D8-83F0-487E-836B-1CE131D73468}"/>
    <dgm:cxn modelId="{C745CD6F-112D-484A-BA45-88E4146C1723}" type="presOf" srcId="{2F3A4BB3-1D94-4A6A-85B7-CAD93A84D521}" destId="{CCE9C622-BDFB-426A-A139-BDA4A1CD9AF3}" srcOrd="0" destOrd="0" presId="urn:microsoft.com/office/officeart/2005/8/layout/lProcess2"/>
    <dgm:cxn modelId="{13C01E65-16B6-4562-AAB5-9DCFD6F26387}" type="presOf" srcId="{D9AB621E-85C7-4856-90B0-2A2FA01F194F}" destId="{F5C759FF-9B5F-41EA-A055-4ED950710C96}" srcOrd="0" destOrd="0" presId="urn:microsoft.com/office/officeart/2005/8/layout/lProcess2"/>
    <dgm:cxn modelId="{3714DAFD-B898-4A32-BC65-6209076951F9}" srcId="{7401F282-7AA1-4BB7-8B26-B094B42FABAE}" destId="{5FBDCB6A-1BF4-4A6A-AF79-CE89B5F87BDB}" srcOrd="1" destOrd="0" parTransId="{1847E06B-CBAB-4E06-B9BB-4075DFEBC3BE}" sibTransId="{2B491B57-ED15-468F-A68D-C944B19438A3}"/>
    <dgm:cxn modelId="{0002350F-914E-4C3F-8571-876648EE71A7}" srcId="{7401F282-7AA1-4BB7-8B26-B094B42FABAE}" destId="{DDC07F3F-6141-4E3F-86AC-DFC2C6EFFD5C}" srcOrd="0" destOrd="0" parTransId="{9BF27798-0736-4D82-9B01-AA721C75BE86}" sibTransId="{C04150A6-D5EA-424B-A456-B7E73DF26987}"/>
    <dgm:cxn modelId="{C6488007-3E39-4745-9DD3-72826305472E}" type="presOf" srcId="{5FBDCB6A-1BF4-4A6A-AF79-CE89B5F87BDB}" destId="{38883DED-AC85-4D3F-A4D5-049F357887B8}" srcOrd="0" destOrd="0" presId="urn:microsoft.com/office/officeart/2005/8/layout/lProcess2"/>
    <dgm:cxn modelId="{366B6030-F502-4644-A1B0-623DFC958A9A}" type="presOf" srcId="{BE55A3AC-97BA-41F0-AEDE-61C80AF712E1}" destId="{D8AE310C-0AAF-49D8-AF32-653CB0173D06}" srcOrd="0" destOrd="0" presId="urn:microsoft.com/office/officeart/2005/8/layout/lProcess2"/>
    <dgm:cxn modelId="{4C5C02EC-1152-42CD-AEDE-C884F7290248}" type="presOf" srcId="{DDC07F3F-6141-4E3F-86AC-DFC2C6EFFD5C}" destId="{5343EFA4-B730-45F0-9A5C-00718E57AE2F}" srcOrd="0" destOrd="0" presId="urn:microsoft.com/office/officeart/2005/8/layout/lProcess2"/>
    <dgm:cxn modelId="{99BC087D-D3FE-42A6-9743-C8B80B4F381C}" srcId="{D9AB621E-85C7-4856-90B0-2A2FA01F194F}" destId="{FF5FD0A6-99A7-41D5-AD89-61E89F5ED6C7}" srcOrd="2" destOrd="0" parTransId="{935DC793-DE85-4D6A-B27D-B8C399CBBAA1}" sibTransId="{D94CA070-9A2A-43EE-AF5E-D79B7D83844B}"/>
    <dgm:cxn modelId="{A317EDD4-9EBB-4D64-8BE2-FF39BC518EFD}" srcId="{D9AB621E-85C7-4856-90B0-2A2FA01F194F}" destId="{2F3A4BB3-1D94-4A6A-85B7-CAD93A84D521}" srcOrd="1" destOrd="0" parTransId="{BA2837E3-A8DE-46F1-B3EF-A67412321189}" sibTransId="{EA1D77E3-2D00-4882-AB79-477412C833A4}"/>
    <dgm:cxn modelId="{3C52A5EA-0255-43C8-92AB-CE36D970FC21}" type="presOf" srcId="{D7C21B18-D49B-400A-B622-6B2513162E89}" destId="{8EEFC1AB-EED8-4E41-8893-AE881FC430D2}" srcOrd="0" destOrd="0" presId="urn:microsoft.com/office/officeart/2005/8/layout/lProcess2"/>
    <dgm:cxn modelId="{0501B929-277F-447D-9A1C-54AF19A5DB7F}" type="presOf" srcId="{D8D1B015-EE8C-4A27-BCAA-63E0D383F826}" destId="{5CA2D637-3165-4D54-B410-D232ADB0C26B}" srcOrd="0" destOrd="0" presId="urn:microsoft.com/office/officeart/2005/8/layout/lProcess2"/>
    <dgm:cxn modelId="{93C3A7A6-19BA-4811-A638-9EEA7684291A}" srcId="{FF5FD0A6-99A7-41D5-AD89-61E89F5ED6C7}" destId="{1E0BFEFD-B2EE-461C-815D-2D2FB86503A3}" srcOrd="0" destOrd="0" parTransId="{1CA6234D-5D91-4C92-B28F-2D85563C2FAA}" sibTransId="{9AAAC3FF-AED3-44F4-BCEB-1905880EC76F}"/>
    <dgm:cxn modelId="{9B4EC33F-9FD6-41A4-A8E5-65DA22AC852E}" type="presOf" srcId="{FF5FD0A6-99A7-41D5-AD89-61E89F5ED6C7}" destId="{4BFDA0E1-E127-49B2-AC3E-E4E0F8C7ED5D}" srcOrd="1" destOrd="0" presId="urn:microsoft.com/office/officeart/2005/8/layout/lProcess2"/>
    <dgm:cxn modelId="{2F5DD21D-BDB1-4EFE-8ACE-D2B4AF9E5276}" srcId="{FF5FD0A6-99A7-41D5-AD89-61E89F5ED6C7}" destId="{D8D1B015-EE8C-4A27-BCAA-63E0D383F826}" srcOrd="1" destOrd="0" parTransId="{FA734914-A8C9-4E7E-9722-82E3B8BCA51E}" sibTransId="{FF15977A-C843-46E0-B473-98F09F9CF327}"/>
    <dgm:cxn modelId="{775DE124-1B4F-42FD-96A4-17E2A29EA961}" type="presOf" srcId="{FF5FD0A6-99A7-41D5-AD89-61E89F5ED6C7}" destId="{EEF29CAE-1300-4C1B-BB26-2772F223A2BB}" srcOrd="0" destOrd="0" presId="urn:microsoft.com/office/officeart/2005/8/layout/lProcess2"/>
    <dgm:cxn modelId="{A981239F-F44F-4688-A48B-58C78351D9C9}" srcId="{2F3A4BB3-1D94-4A6A-85B7-CAD93A84D521}" destId="{D7C21B18-D49B-400A-B622-6B2513162E89}" srcOrd="1" destOrd="0" parTransId="{0BEB1CC5-F64C-43D4-BCDA-EFE3E23FBEA8}" sibTransId="{0A4D00E6-D672-4A97-9C0D-CDBBEA137FC5}"/>
    <dgm:cxn modelId="{ADCA8072-77ED-4F47-9349-D3A0BA9B3304}" type="presOf" srcId="{7401F282-7AA1-4BB7-8B26-B094B42FABAE}" destId="{39DE39EE-4C27-4E3E-A9AF-E6601F0866BF}" srcOrd="1" destOrd="0" presId="urn:microsoft.com/office/officeart/2005/8/layout/lProcess2"/>
    <dgm:cxn modelId="{6F7E1B0C-A2FB-441D-8CD0-56E3185F7913}" type="presParOf" srcId="{F5C759FF-9B5F-41EA-A055-4ED950710C96}" destId="{6F980AB1-DFB8-4C0C-BF4A-C0C7379B9582}" srcOrd="0" destOrd="0" presId="urn:microsoft.com/office/officeart/2005/8/layout/lProcess2"/>
    <dgm:cxn modelId="{987CB0E1-BEE9-47B7-B346-E2A963F34898}" type="presParOf" srcId="{6F980AB1-DFB8-4C0C-BF4A-C0C7379B9582}" destId="{DE5DCF29-E1ED-4657-B24D-CEFE2A8181EC}" srcOrd="0" destOrd="0" presId="urn:microsoft.com/office/officeart/2005/8/layout/lProcess2"/>
    <dgm:cxn modelId="{61824F5C-1071-4EB9-884A-C61F54DD4376}" type="presParOf" srcId="{6F980AB1-DFB8-4C0C-BF4A-C0C7379B9582}" destId="{39DE39EE-4C27-4E3E-A9AF-E6601F0866BF}" srcOrd="1" destOrd="0" presId="urn:microsoft.com/office/officeart/2005/8/layout/lProcess2"/>
    <dgm:cxn modelId="{95B2DC84-CE09-4345-956E-9739D8148EE6}" type="presParOf" srcId="{6F980AB1-DFB8-4C0C-BF4A-C0C7379B9582}" destId="{CC28B5F7-1508-4D7F-993F-3A2F7162FAC0}" srcOrd="2" destOrd="0" presId="urn:microsoft.com/office/officeart/2005/8/layout/lProcess2"/>
    <dgm:cxn modelId="{E1F7842A-66A1-4076-9FAE-42FE2000E9C7}" type="presParOf" srcId="{CC28B5F7-1508-4D7F-993F-3A2F7162FAC0}" destId="{7C8CDCBD-9A93-47CE-8B75-C41ECBA673FB}" srcOrd="0" destOrd="0" presId="urn:microsoft.com/office/officeart/2005/8/layout/lProcess2"/>
    <dgm:cxn modelId="{75C5A564-8E58-4354-A0FA-8EC29265D5E6}" type="presParOf" srcId="{7C8CDCBD-9A93-47CE-8B75-C41ECBA673FB}" destId="{5343EFA4-B730-45F0-9A5C-00718E57AE2F}" srcOrd="0" destOrd="0" presId="urn:microsoft.com/office/officeart/2005/8/layout/lProcess2"/>
    <dgm:cxn modelId="{0725AB89-048D-47E1-94D2-91D9B038559E}" type="presParOf" srcId="{7C8CDCBD-9A93-47CE-8B75-C41ECBA673FB}" destId="{6DB2B226-237C-4AB3-8C34-B663A88AF792}" srcOrd="1" destOrd="0" presId="urn:microsoft.com/office/officeart/2005/8/layout/lProcess2"/>
    <dgm:cxn modelId="{70AEC5F2-3129-491E-9138-BC2D271B4B04}" type="presParOf" srcId="{7C8CDCBD-9A93-47CE-8B75-C41ECBA673FB}" destId="{38883DED-AC85-4D3F-A4D5-049F357887B8}" srcOrd="2" destOrd="0" presId="urn:microsoft.com/office/officeart/2005/8/layout/lProcess2"/>
    <dgm:cxn modelId="{3508487D-2D91-40BF-A26C-5C0B9A0BD4A8}" type="presParOf" srcId="{F5C759FF-9B5F-41EA-A055-4ED950710C96}" destId="{9FC3A6B7-612E-4D35-B58D-618B62B7D89E}" srcOrd="1" destOrd="0" presId="urn:microsoft.com/office/officeart/2005/8/layout/lProcess2"/>
    <dgm:cxn modelId="{567D71FF-79A5-411D-A7F4-C8470DB6DB48}" type="presParOf" srcId="{F5C759FF-9B5F-41EA-A055-4ED950710C96}" destId="{0463090A-A395-4E86-AA11-54E725A40285}" srcOrd="2" destOrd="0" presId="urn:microsoft.com/office/officeart/2005/8/layout/lProcess2"/>
    <dgm:cxn modelId="{94B978B1-E1DF-4F05-BC87-A1AA04344A6C}" type="presParOf" srcId="{0463090A-A395-4E86-AA11-54E725A40285}" destId="{CCE9C622-BDFB-426A-A139-BDA4A1CD9AF3}" srcOrd="0" destOrd="0" presId="urn:microsoft.com/office/officeart/2005/8/layout/lProcess2"/>
    <dgm:cxn modelId="{8FE1E3D7-CB43-4BC6-96CE-4C3EC43C3414}" type="presParOf" srcId="{0463090A-A395-4E86-AA11-54E725A40285}" destId="{D0A86CC3-D683-4EA6-998A-0A43004F3C92}" srcOrd="1" destOrd="0" presId="urn:microsoft.com/office/officeart/2005/8/layout/lProcess2"/>
    <dgm:cxn modelId="{22841D10-703D-4943-8F9A-58DBFF112C53}" type="presParOf" srcId="{0463090A-A395-4E86-AA11-54E725A40285}" destId="{AAF6991E-8BDC-4C0D-ABB4-1D10FF685918}" srcOrd="2" destOrd="0" presId="urn:microsoft.com/office/officeart/2005/8/layout/lProcess2"/>
    <dgm:cxn modelId="{7D5731CD-0212-49F2-B34B-B7E63122F9C4}" type="presParOf" srcId="{AAF6991E-8BDC-4C0D-ABB4-1D10FF685918}" destId="{C81038D8-6AA4-47FC-ACF4-E81EDD37BB69}" srcOrd="0" destOrd="0" presId="urn:microsoft.com/office/officeart/2005/8/layout/lProcess2"/>
    <dgm:cxn modelId="{968B7149-413B-4B31-8068-B9ED862E57F1}" type="presParOf" srcId="{C81038D8-6AA4-47FC-ACF4-E81EDD37BB69}" destId="{D8AE310C-0AAF-49D8-AF32-653CB0173D06}" srcOrd="0" destOrd="0" presId="urn:microsoft.com/office/officeart/2005/8/layout/lProcess2"/>
    <dgm:cxn modelId="{4438C92C-F32B-4B02-849C-6A912167ED4B}" type="presParOf" srcId="{C81038D8-6AA4-47FC-ACF4-E81EDD37BB69}" destId="{FA8A7B3E-054E-4FAC-8368-EDC66DEC581F}" srcOrd="1" destOrd="0" presId="urn:microsoft.com/office/officeart/2005/8/layout/lProcess2"/>
    <dgm:cxn modelId="{E3D01485-61C8-4F93-9E34-D66533827E6E}" type="presParOf" srcId="{C81038D8-6AA4-47FC-ACF4-E81EDD37BB69}" destId="{8EEFC1AB-EED8-4E41-8893-AE881FC430D2}" srcOrd="2" destOrd="0" presId="urn:microsoft.com/office/officeart/2005/8/layout/lProcess2"/>
    <dgm:cxn modelId="{F6AF2610-E59F-4D95-B9AD-F96AB67F69D6}" type="presParOf" srcId="{F5C759FF-9B5F-41EA-A055-4ED950710C96}" destId="{5CDA3F08-91DA-4454-B71C-2104D1D792CC}" srcOrd="3" destOrd="0" presId="urn:microsoft.com/office/officeart/2005/8/layout/lProcess2"/>
    <dgm:cxn modelId="{C6EF41F5-A29F-446B-86CE-BFCE1917FADF}" type="presParOf" srcId="{F5C759FF-9B5F-41EA-A055-4ED950710C96}" destId="{F13D115C-92FD-460E-91C3-31B6B5EE2863}" srcOrd="4" destOrd="0" presId="urn:microsoft.com/office/officeart/2005/8/layout/lProcess2"/>
    <dgm:cxn modelId="{05A82A4B-F35E-4760-87BF-9BD3C0422CB7}" type="presParOf" srcId="{F13D115C-92FD-460E-91C3-31B6B5EE2863}" destId="{EEF29CAE-1300-4C1B-BB26-2772F223A2BB}" srcOrd="0" destOrd="0" presId="urn:microsoft.com/office/officeart/2005/8/layout/lProcess2"/>
    <dgm:cxn modelId="{1B40729D-09EE-48CA-9B2A-269FBEF1141D}" type="presParOf" srcId="{F13D115C-92FD-460E-91C3-31B6B5EE2863}" destId="{4BFDA0E1-E127-49B2-AC3E-E4E0F8C7ED5D}" srcOrd="1" destOrd="0" presId="urn:microsoft.com/office/officeart/2005/8/layout/lProcess2"/>
    <dgm:cxn modelId="{E2D65091-9753-4B0A-B9F8-07FE0AD90896}" type="presParOf" srcId="{F13D115C-92FD-460E-91C3-31B6B5EE2863}" destId="{B72F72C4-CA81-41A6-8BD2-DCACF2FBA97E}" srcOrd="2" destOrd="0" presId="urn:microsoft.com/office/officeart/2005/8/layout/lProcess2"/>
    <dgm:cxn modelId="{3BAE3C50-7B19-4CE2-A070-13E24DF08DDB}" type="presParOf" srcId="{B72F72C4-CA81-41A6-8BD2-DCACF2FBA97E}" destId="{08B16348-74E7-437A-9DE0-BA7F248CB1EA}" srcOrd="0" destOrd="0" presId="urn:microsoft.com/office/officeart/2005/8/layout/lProcess2"/>
    <dgm:cxn modelId="{8CB368CC-7536-4232-BCA4-7F9B831ACC04}" type="presParOf" srcId="{08B16348-74E7-437A-9DE0-BA7F248CB1EA}" destId="{5BF16141-762C-4231-AEFB-7EAD85DA5C18}" srcOrd="0" destOrd="0" presId="urn:microsoft.com/office/officeart/2005/8/layout/lProcess2"/>
    <dgm:cxn modelId="{13E60282-2CB7-428A-AF2A-16238F6972F0}" type="presParOf" srcId="{08B16348-74E7-437A-9DE0-BA7F248CB1EA}" destId="{CCC80695-D0E5-4DEE-9852-25D2910C50E9}" srcOrd="1" destOrd="0" presId="urn:microsoft.com/office/officeart/2005/8/layout/lProcess2"/>
    <dgm:cxn modelId="{515DA914-FB8A-443B-8FF4-DB477DBF20B9}" type="presParOf" srcId="{08B16348-74E7-437A-9DE0-BA7F248CB1EA}" destId="{5CA2D637-3165-4D54-B410-D232ADB0C26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B621E-85C7-4856-90B0-2A2FA01F194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01F282-7AA1-4BB7-8B26-B094B42FABAE}">
      <dgm:prSet phldrT="[Text]"/>
      <dgm:spPr/>
      <dgm:t>
        <a:bodyPr/>
        <a:lstStyle/>
        <a:p>
          <a:r>
            <a:rPr lang="en-US" dirty="0" smtClean="0"/>
            <a:t> </a:t>
          </a:r>
          <a:endParaRPr lang="en-IN" dirty="0"/>
        </a:p>
      </dgm:t>
    </dgm:pt>
    <dgm:pt modelId="{5AE57119-8339-4198-88CF-AC3DC122FDA7}" type="parTrans" cxnId="{08A6243B-DFD2-46A0-9790-FB4A2083B2B6}">
      <dgm:prSet/>
      <dgm:spPr/>
      <dgm:t>
        <a:bodyPr/>
        <a:lstStyle/>
        <a:p>
          <a:endParaRPr lang="en-IN"/>
        </a:p>
      </dgm:t>
    </dgm:pt>
    <dgm:pt modelId="{A9B8A0D8-83F0-487E-836B-1CE131D73468}" type="sibTrans" cxnId="{08A6243B-DFD2-46A0-9790-FB4A2083B2B6}">
      <dgm:prSet/>
      <dgm:spPr/>
      <dgm:t>
        <a:bodyPr/>
        <a:lstStyle/>
        <a:p>
          <a:endParaRPr lang="en-IN"/>
        </a:p>
      </dgm:t>
    </dgm:pt>
    <dgm:pt modelId="{DDC07F3F-6141-4E3F-86AC-DFC2C6EFFD5C}">
      <dgm:prSet phldrT="[Text]"/>
      <dgm:spPr/>
      <dgm:t>
        <a:bodyPr/>
        <a:lstStyle/>
        <a:p>
          <a:r>
            <a:rPr lang="en-US" u="sng" dirty="0" smtClean="0"/>
            <a:t>WCD</a:t>
          </a:r>
        </a:p>
        <a:p>
          <a:r>
            <a:rPr lang="en-US" dirty="0" smtClean="0"/>
            <a:t>Master trainer training program for ADVIKA programme </a:t>
          </a:r>
          <a:endParaRPr lang="en-IN" dirty="0"/>
        </a:p>
      </dgm:t>
    </dgm:pt>
    <dgm:pt modelId="{9BF27798-0736-4D82-9B01-AA721C75BE86}" type="parTrans" cxnId="{0002350F-914E-4C3F-8571-876648EE71A7}">
      <dgm:prSet/>
      <dgm:spPr/>
      <dgm:t>
        <a:bodyPr/>
        <a:lstStyle/>
        <a:p>
          <a:endParaRPr lang="en-IN"/>
        </a:p>
      </dgm:t>
    </dgm:pt>
    <dgm:pt modelId="{C04150A6-D5EA-424B-A456-B7E73DF26987}" type="sibTrans" cxnId="{0002350F-914E-4C3F-8571-876648EE71A7}">
      <dgm:prSet/>
      <dgm:spPr/>
      <dgm:t>
        <a:bodyPr/>
        <a:lstStyle/>
        <a:p>
          <a:endParaRPr lang="en-IN"/>
        </a:p>
      </dgm:t>
    </dgm:pt>
    <dgm:pt modelId="{5FBDCB6A-1BF4-4A6A-AF79-CE89B5F87BDB}">
      <dgm:prSet phldrT="[Text]"/>
      <dgm:spPr>
        <a:solidFill>
          <a:srgbClr val="7030A0"/>
        </a:solidFill>
      </dgm:spPr>
      <dgm:t>
        <a:bodyPr/>
        <a:lstStyle/>
        <a:p>
          <a:r>
            <a:rPr lang="en-US" u="sng" dirty="0" smtClean="0"/>
            <a:t>Sports dept.</a:t>
          </a:r>
        </a:p>
        <a:p>
          <a:r>
            <a:rPr lang="en-US" dirty="0" smtClean="0"/>
            <a:t>Training of sports personnel in 18 hostels</a:t>
          </a:r>
          <a:endParaRPr lang="en-IN" dirty="0"/>
        </a:p>
      </dgm:t>
    </dgm:pt>
    <dgm:pt modelId="{1847E06B-CBAB-4E06-B9BB-4075DFEBC3BE}" type="parTrans" cxnId="{3714DAFD-B898-4A32-BC65-6209076951F9}">
      <dgm:prSet/>
      <dgm:spPr/>
      <dgm:t>
        <a:bodyPr/>
        <a:lstStyle/>
        <a:p>
          <a:endParaRPr lang="en-IN"/>
        </a:p>
      </dgm:t>
    </dgm:pt>
    <dgm:pt modelId="{2B491B57-ED15-468F-A68D-C944B19438A3}" type="sibTrans" cxnId="{3714DAFD-B898-4A32-BC65-6209076951F9}">
      <dgm:prSet/>
      <dgm:spPr/>
      <dgm:t>
        <a:bodyPr/>
        <a:lstStyle/>
        <a:p>
          <a:endParaRPr lang="en-IN"/>
        </a:p>
      </dgm:t>
    </dgm:pt>
    <dgm:pt modelId="{2F3A4BB3-1D94-4A6A-85B7-CAD93A84D521}">
      <dgm:prSet phldrT="[Text]"/>
      <dgm:spPr/>
      <dgm:t>
        <a:bodyPr/>
        <a:lstStyle/>
        <a:p>
          <a:endParaRPr lang="en-IN" dirty="0"/>
        </a:p>
      </dgm:t>
    </dgm:pt>
    <dgm:pt modelId="{BA2837E3-A8DE-46F1-B3EF-A67412321189}" type="parTrans" cxnId="{A317EDD4-9EBB-4D64-8BE2-FF39BC518EFD}">
      <dgm:prSet/>
      <dgm:spPr/>
      <dgm:t>
        <a:bodyPr/>
        <a:lstStyle/>
        <a:p>
          <a:endParaRPr lang="en-IN"/>
        </a:p>
      </dgm:t>
    </dgm:pt>
    <dgm:pt modelId="{EA1D77E3-2D00-4882-AB79-477412C833A4}" type="sibTrans" cxnId="{A317EDD4-9EBB-4D64-8BE2-FF39BC518EFD}">
      <dgm:prSet/>
      <dgm:spPr/>
      <dgm:t>
        <a:bodyPr/>
        <a:lstStyle/>
        <a:p>
          <a:endParaRPr lang="en-IN"/>
        </a:p>
      </dgm:t>
    </dgm:pt>
    <dgm:pt modelId="{BE55A3AC-97BA-41F0-AEDE-61C80AF712E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u="sng" dirty="0" smtClean="0"/>
            <a:t>OPEPA</a:t>
          </a:r>
          <a:endParaRPr lang="en-US" sz="2000" u="sng" dirty="0" smtClean="0"/>
        </a:p>
        <a:p>
          <a:r>
            <a:rPr lang="en-US" sz="2000" dirty="0" smtClean="0"/>
            <a:t>* Life skills and counselling training module Development </a:t>
          </a:r>
        </a:p>
        <a:p>
          <a:r>
            <a:rPr lang="en-US" sz="2000" dirty="0" smtClean="0"/>
            <a:t>* Training of State and District master trainers</a:t>
          </a:r>
        </a:p>
        <a:p>
          <a:r>
            <a:rPr lang="en-US" sz="2000" dirty="0" smtClean="0"/>
            <a:t>* LSE in 19000 middle schools covering around 2 million students </a:t>
          </a:r>
          <a:endParaRPr lang="en-IN" sz="2000" dirty="0"/>
        </a:p>
      </dgm:t>
    </dgm:pt>
    <dgm:pt modelId="{7EB4E32E-866C-4332-B548-C1D33A0D6F0F}" type="parTrans" cxnId="{F5759BE4-0FBE-4F19-B21D-E71B8F2BDDBD}">
      <dgm:prSet/>
      <dgm:spPr/>
      <dgm:t>
        <a:bodyPr/>
        <a:lstStyle/>
        <a:p>
          <a:endParaRPr lang="en-IN"/>
        </a:p>
      </dgm:t>
    </dgm:pt>
    <dgm:pt modelId="{249DA6CA-DF32-4A65-A53F-FD9EB39D24D4}" type="sibTrans" cxnId="{F5759BE4-0FBE-4F19-B21D-E71B8F2BDDBD}">
      <dgm:prSet/>
      <dgm:spPr/>
      <dgm:t>
        <a:bodyPr/>
        <a:lstStyle/>
        <a:p>
          <a:endParaRPr lang="en-IN"/>
        </a:p>
      </dgm:t>
    </dgm:pt>
    <dgm:pt modelId="{1E0BFEFD-B2EE-461C-815D-2D2FB86503A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IN" sz="2000" dirty="0"/>
        </a:p>
      </dgm:t>
    </dgm:pt>
    <dgm:pt modelId="{1CA6234D-5D91-4C92-B28F-2D85563C2FAA}" type="parTrans" cxnId="{93C3A7A6-19BA-4811-A638-9EEA7684291A}">
      <dgm:prSet/>
      <dgm:spPr/>
      <dgm:t>
        <a:bodyPr/>
        <a:lstStyle/>
        <a:p>
          <a:endParaRPr lang="en-IN"/>
        </a:p>
      </dgm:t>
    </dgm:pt>
    <dgm:pt modelId="{9AAAC3FF-AED3-44F4-BCEB-1905880EC76F}" type="sibTrans" cxnId="{93C3A7A6-19BA-4811-A638-9EEA7684291A}">
      <dgm:prSet/>
      <dgm:spPr/>
      <dgm:t>
        <a:bodyPr/>
        <a:lstStyle/>
        <a:p>
          <a:endParaRPr lang="en-IN"/>
        </a:p>
      </dgm:t>
    </dgm:pt>
    <dgm:pt modelId="{F5C759FF-9B5F-41EA-A055-4ED950710C96}" type="pres">
      <dgm:prSet presAssocID="{D9AB621E-85C7-4856-90B0-2A2FA01F19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F980AB1-DFB8-4C0C-BF4A-C0C7379B9582}" type="pres">
      <dgm:prSet presAssocID="{7401F282-7AA1-4BB7-8B26-B094B42FABAE}" presName="compNode" presStyleCnt="0"/>
      <dgm:spPr/>
    </dgm:pt>
    <dgm:pt modelId="{DE5DCF29-E1ED-4657-B24D-CEFE2A8181EC}" type="pres">
      <dgm:prSet presAssocID="{7401F282-7AA1-4BB7-8B26-B094B42FABAE}" presName="aNode" presStyleLbl="bgShp" presStyleIdx="0" presStyleCnt="3"/>
      <dgm:spPr/>
      <dgm:t>
        <a:bodyPr/>
        <a:lstStyle/>
        <a:p>
          <a:endParaRPr lang="en-IN"/>
        </a:p>
      </dgm:t>
    </dgm:pt>
    <dgm:pt modelId="{39DE39EE-4C27-4E3E-A9AF-E6601F0866BF}" type="pres">
      <dgm:prSet presAssocID="{7401F282-7AA1-4BB7-8B26-B094B42FABAE}" presName="textNode" presStyleLbl="bgShp" presStyleIdx="0" presStyleCnt="3"/>
      <dgm:spPr/>
      <dgm:t>
        <a:bodyPr/>
        <a:lstStyle/>
        <a:p>
          <a:endParaRPr lang="en-IN"/>
        </a:p>
      </dgm:t>
    </dgm:pt>
    <dgm:pt modelId="{CC28B5F7-1508-4D7F-993F-3A2F7162FAC0}" type="pres">
      <dgm:prSet presAssocID="{7401F282-7AA1-4BB7-8B26-B094B42FABAE}" presName="compChildNode" presStyleCnt="0"/>
      <dgm:spPr/>
    </dgm:pt>
    <dgm:pt modelId="{7C8CDCBD-9A93-47CE-8B75-C41ECBA673FB}" type="pres">
      <dgm:prSet presAssocID="{7401F282-7AA1-4BB7-8B26-B094B42FABAE}" presName="theInnerList" presStyleCnt="0"/>
      <dgm:spPr/>
    </dgm:pt>
    <dgm:pt modelId="{5343EFA4-B730-45F0-9A5C-00718E57AE2F}" type="pres">
      <dgm:prSet presAssocID="{DDC07F3F-6141-4E3F-86AC-DFC2C6EFFD5C}" presName="childNode" presStyleLbl="node1" presStyleIdx="0" presStyleCnt="3" custScaleX="99245" custScaleY="61610" custLinFactY="52353" custLinFactNeighborX="4271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B2B226-237C-4AB3-8C34-B663A88AF792}" type="pres">
      <dgm:prSet presAssocID="{DDC07F3F-6141-4E3F-86AC-DFC2C6EFFD5C}" presName="aSpace2" presStyleCnt="0"/>
      <dgm:spPr/>
    </dgm:pt>
    <dgm:pt modelId="{38883DED-AC85-4D3F-A4D5-049F357887B8}" type="pres">
      <dgm:prSet presAssocID="{5FBDCB6A-1BF4-4A6A-AF79-CE89B5F87BDB}" presName="childNode" presStyleLbl="node1" presStyleIdx="1" presStyleCnt="3" custScaleY="49567" custLinFactY="-51563" custLinFactNeighborX="66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C3A6B7-612E-4D35-B58D-618B62B7D89E}" type="pres">
      <dgm:prSet presAssocID="{7401F282-7AA1-4BB7-8B26-B094B42FABAE}" presName="aSpace" presStyleCnt="0"/>
      <dgm:spPr/>
    </dgm:pt>
    <dgm:pt modelId="{0463090A-A395-4E86-AA11-54E725A40285}" type="pres">
      <dgm:prSet presAssocID="{2F3A4BB3-1D94-4A6A-85B7-CAD93A84D521}" presName="compNode" presStyleCnt="0"/>
      <dgm:spPr/>
    </dgm:pt>
    <dgm:pt modelId="{CCE9C622-BDFB-426A-A139-BDA4A1CD9AF3}" type="pres">
      <dgm:prSet presAssocID="{2F3A4BB3-1D94-4A6A-85B7-CAD93A84D521}" presName="aNode" presStyleLbl="bgShp" presStyleIdx="1" presStyleCnt="3"/>
      <dgm:spPr/>
      <dgm:t>
        <a:bodyPr/>
        <a:lstStyle/>
        <a:p>
          <a:endParaRPr lang="en-IN"/>
        </a:p>
      </dgm:t>
    </dgm:pt>
    <dgm:pt modelId="{D0A86CC3-D683-4EA6-998A-0A43004F3C92}" type="pres">
      <dgm:prSet presAssocID="{2F3A4BB3-1D94-4A6A-85B7-CAD93A84D521}" presName="textNode" presStyleLbl="bgShp" presStyleIdx="1" presStyleCnt="3"/>
      <dgm:spPr/>
      <dgm:t>
        <a:bodyPr/>
        <a:lstStyle/>
        <a:p>
          <a:endParaRPr lang="en-IN"/>
        </a:p>
      </dgm:t>
    </dgm:pt>
    <dgm:pt modelId="{AAF6991E-8BDC-4C0D-ABB4-1D10FF685918}" type="pres">
      <dgm:prSet presAssocID="{2F3A4BB3-1D94-4A6A-85B7-CAD93A84D521}" presName="compChildNode" presStyleCnt="0"/>
      <dgm:spPr/>
    </dgm:pt>
    <dgm:pt modelId="{C81038D8-6AA4-47FC-ACF4-E81EDD37BB69}" type="pres">
      <dgm:prSet presAssocID="{2F3A4BB3-1D94-4A6A-85B7-CAD93A84D521}" presName="theInnerList" presStyleCnt="0"/>
      <dgm:spPr/>
    </dgm:pt>
    <dgm:pt modelId="{D8AE310C-0AAF-49D8-AF32-653CB0173D06}" type="pres">
      <dgm:prSet presAssocID="{BE55A3AC-97BA-41F0-AEDE-61C80AF712E1}" presName="childNode" presStyleLbl="node1" presStyleIdx="2" presStyleCnt="3" custScaleX="107136" custScaleY="135195" custLinFactNeighborX="2558" custLinFactNeighborY="-156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DA3F08-91DA-4454-B71C-2104D1D792CC}" type="pres">
      <dgm:prSet presAssocID="{2F3A4BB3-1D94-4A6A-85B7-CAD93A84D521}" presName="aSpace" presStyleCnt="0"/>
      <dgm:spPr/>
    </dgm:pt>
    <dgm:pt modelId="{DA1D39B5-0101-46C0-BDF3-355E7E1414DD}" type="pres">
      <dgm:prSet presAssocID="{1E0BFEFD-B2EE-461C-815D-2D2FB86503A3}" presName="compNode" presStyleCnt="0"/>
      <dgm:spPr/>
    </dgm:pt>
    <dgm:pt modelId="{0AC7F98D-8524-42AA-BD93-8AACCD128526}" type="pres">
      <dgm:prSet presAssocID="{1E0BFEFD-B2EE-461C-815D-2D2FB86503A3}" presName="aNode" presStyleLbl="bgShp" presStyleIdx="2" presStyleCnt="3" custLinFactNeighborX="1406" custLinFactNeighborY="4054"/>
      <dgm:spPr/>
      <dgm:t>
        <a:bodyPr/>
        <a:lstStyle/>
        <a:p>
          <a:endParaRPr lang="en-IN"/>
        </a:p>
      </dgm:t>
    </dgm:pt>
    <dgm:pt modelId="{7EE61A34-1F4C-4A8D-9904-B5C81A011595}" type="pres">
      <dgm:prSet presAssocID="{1E0BFEFD-B2EE-461C-815D-2D2FB86503A3}" presName="textNode" presStyleLbl="bgShp" presStyleIdx="2" presStyleCnt="3"/>
      <dgm:spPr/>
      <dgm:t>
        <a:bodyPr/>
        <a:lstStyle/>
        <a:p>
          <a:endParaRPr lang="en-IN"/>
        </a:p>
      </dgm:t>
    </dgm:pt>
    <dgm:pt modelId="{40628ADA-3A3F-4DBF-8ACC-1575169F4806}" type="pres">
      <dgm:prSet presAssocID="{1E0BFEFD-B2EE-461C-815D-2D2FB86503A3}" presName="compChildNode" presStyleCnt="0"/>
      <dgm:spPr/>
    </dgm:pt>
    <dgm:pt modelId="{3F41FB08-3AE2-41AA-A454-83DFE1B51718}" type="pres">
      <dgm:prSet presAssocID="{1E0BFEFD-B2EE-461C-815D-2D2FB86503A3}" presName="theInnerList" presStyleCnt="0"/>
      <dgm:spPr/>
    </dgm:pt>
  </dgm:ptLst>
  <dgm:cxnLst>
    <dgm:cxn modelId="{0002350F-914E-4C3F-8571-876648EE71A7}" srcId="{7401F282-7AA1-4BB7-8B26-B094B42FABAE}" destId="{DDC07F3F-6141-4E3F-86AC-DFC2C6EFFD5C}" srcOrd="0" destOrd="0" parTransId="{9BF27798-0736-4D82-9B01-AA721C75BE86}" sibTransId="{C04150A6-D5EA-424B-A456-B7E73DF26987}"/>
    <dgm:cxn modelId="{612A83EA-EFBC-42D6-B10E-6B85AC856413}" type="presOf" srcId="{BE55A3AC-97BA-41F0-AEDE-61C80AF712E1}" destId="{D8AE310C-0AAF-49D8-AF32-653CB0173D06}" srcOrd="0" destOrd="0" presId="urn:microsoft.com/office/officeart/2005/8/layout/lProcess2"/>
    <dgm:cxn modelId="{B5ED39C2-3715-4214-8CE4-929A472C5A49}" type="presOf" srcId="{1E0BFEFD-B2EE-461C-815D-2D2FB86503A3}" destId="{0AC7F98D-8524-42AA-BD93-8AACCD128526}" srcOrd="0" destOrd="0" presId="urn:microsoft.com/office/officeart/2005/8/layout/lProcess2"/>
    <dgm:cxn modelId="{7A817742-FE14-48F3-B037-B21FBC369526}" type="presOf" srcId="{2F3A4BB3-1D94-4A6A-85B7-CAD93A84D521}" destId="{D0A86CC3-D683-4EA6-998A-0A43004F3C92}" srcOrd="1" destOrd="0" presId="urn:microsoft.com/office/officeart/2005/8/layout/lProcess2"/>
    <dgm:cxn modelId="{364A212D-4FBA-485D-AF33-A65D3862BECD}" type="presOf" srcId="{7401F282-7AA1-4BB7-8B26-B094B42FABAE}" destId="{DE5DCF29-E1ED-4657-B24D-CEFE2A8181EC}" srcOrd="0" destOrd="0" presId="urn:microsoft.com/office/officeart/2005/8/layout/lProcess2"/>
    <dgm:cxn modelId="{EFFFC35E-6618-48EE-8542-30270B0E5D8B}" type="presOf" srcId="{7401F282-7AA1-4BB7-8B26-B094B42FABAE}" destId="{39DE39EE-4C27-4E3E-A9AF-E6601F0866BF}" srcOrd="1" destOrd="0" presId="urn:microsoft.com/office/officeart/2005/8/layout/lProcess2"/>
    <dgm:cxn modelId="{3714DAFD-B898-4A32-BC65-6209076951F9}" srcId="{7401F282-7AA1-4BB7-8B26-B094B42FABAE}" destId="{5FBDCB6A-1BF4-4A6A-AF79-CE89B5F87BDB}" srcOrd="1" destOrd="0" parTransId="{1847E06B-CBAB-4E06-B9BB-4075DFEBC3BE}" sibTransId="{2B491B57-ED15-468F-A68D-C944B19438A3}"/>
    <dgm:cxn modelId="{F5759BE4-0FBE-4F19-B21D-E71B8F2BDDBD}" srcId="{2F3A4BB3-1D94-4A6A-85B7-CAD93A84D521}" destId="{BE55A3AC-97BA-41F0-AEDE-61C80AF712E1}" srcOrd="0" destOrd="0" parTransId="{7EB4E32E-866C-4332-B548-C1D33A0D6F0F}" sibTransId="{249DA6CA-DF32-4A65-A53F-FD9EB39D24D4}"/>
    <dgm:cxn modelId="{08A6243B-DFD2-46A0-9790-FB4A2083B2B6}" srcId="{D9AB621E-85C7-4856-90B0-2A2FA01F194F}" destId="{7401F282-7AA1-4BB7-8B26-B094B42FABAE}" srcOrd="0" destOrd="0" parTransId="{5AE57119-8339-4198-88CF-AC3DC122FDA7}" sibTransId="{A9B8A0D8-83F0-487E-836B-1CE131D73468}"/>
    <dgm:cxn modelId="{4B5D5A8A-F08D-4361-9BD5-F0F506CB2E5F}" type="presOf" srcId="{5FBDCB6A-1BF4-4A6A-AF79-CE89B5F87BDB}" destId="{38883DED-AC85-4D3F-A4D5-049F357887B8}" srcOrd="0" destOrd="0" presId="urn:microsoft.com/office/officeart/2005/8/layout/lProcess2"/>
    <dgm:cxn modelId="{A317EDD4-9EBB-4D64-8BE2-FF39BC518EFD}" srcId="{D9AB621E-85C7-4856-90B0-2A2FA01F194F}" destId="{2F3A4BB3-1D94-4A6A-85B7-CAD93A84D521}" srcOrd="1" destOrd="0" parTransId="{BA2837E3-A8DE-46F1-B3EF-A67412321189}" sibTransId="{EA1D77E3-2D00-4882-AB79-477412C833A4}"/>
    <dgm:cxn modelId="{A6FB4771-CC14-4C54-8514-800EEA66D5AC}" type="presOf" srcId="{DDC07F3F-6141-4E3F-86AC-DFC2C6EFFD5C}" destId="{5343EFA4-B730-45F0-9A5C-00718E57AE2F}" srcOrd="0" destOrd="0" presId="urn:microsoft.com/office/officeart/2005/8/layout/lProcess2"/>
    <dgm:cxn modelId="{43103767-AEAD-49C0-A15D-BBEA215FF2EE}" type="presOf" srcId="{2F3A4BB3-1D94-4A6A-85B7-CAD93A84D521}" destId="{CCE9C622-BDFB-426A-A139-BDA4A1CD9AF3}" srcOrd="0" destOrd="0" presId="urn:microsoft.com/office/officeart/2005/8/layout/lProcess2"/>
    <dgm:cxn modelId="{93C3A7A6-19BA-4811-A638-9EEA7684291A}" srcId="{D9AB621E-85C7-4856-90B0-2A2FA01F194F}" destId="{1E0BFEFD-B2EE-461C-815D-2D2FB86503A3}" srcOrd="2" destOrd="0" parTransId="{1CA6234D-5D91-4C92-B28F-2D85563C2FAA}" sibTransId="{9AAAC3FF-AED3-44F4-BCEB-1905880EC76F}"/>
    <dgm:cxn modelId="{72CF4C91-5DA2-4EB7-97FD-09DA70E8AA42}" type="presOf" srcId="{D9AB621E-85C7-4856-90B0-2A2FA01F194F}" destId="{F5C759FF-9B5F-41EA-A055-4ED950710C96}" srcOrd="0" destOrd="0" presId="urn:microsoft.com/office/officeart/2005/8/layout/lProcess2"/>
    <dgm:cxn modelId="{1A72F4C0-A60E-47ED-915D-46A49A606763}" type="presOf" srcId="{1E0BFEFD-B2EE-461C-815D-2D2FB86503A3}" destId="{7EE61A34-1F4C-4A8D-9904-B5C81A011595}" srcOrd="1" destOrd="0" presId="urn:microsoft.com/office/officeart/2005/8/layout/lProcess2"/>
    <dgm:cxn modelId="{C559087D-E239-4FED-AD87-D8D220E7D5FA}" type="presParOf" srcId="{F5C759FF-9B5F-41EA-A055-4ED950710C96}" destId="{6F980AB1-DFB8-4C0C-BF4A-C0C7379B9582}" srcOrd="0" destOrd="0" presId="urn:microsoft.com/office/officeart/2005/8/layout/lProcess2"/>
    <dgm:cxn modelId="{8FB3B4C4-BEB6-4BD2-B163-FB4ADE0DAD55}" type="presParOf" srcId="{6F980AB1-DFB8-4C0C-BF4A-C0C7379B9582}" destId="{DE5DCF29-E1ED-4657-B24D-CEFE2A8181EC}" srcOrd="0" destOrd="0" presId="urn:microsoft.com/office/officeart/2005/8/layout/lProcess2"/>
    <dgm:cxn modelId="{C8E41341-C2F9-42F3-86C6-CB90D1ADCB84}" type="presParOf" srcId="{6F980AB1-DFB8-4C0C-BF4A-C0C7379B9582}" destId="{39DE39EE-4C27-4E3E-A9AF-E6601F0866BF}" srcOrd="1" destOrd="0" presId="urn:microsoft.com/office/officeart/2005/8/layout/lProcess2"/>
    <dgm:cxn modelId="{BE39E463-33ED-4BEE-A69F-392F4A76328A}" type="presParOf" srcId="{6F980AB1-DFB8-4C0C-BF4A-C0C7379B9582}" destId="{CC28B5F7-1508-4D7F-993F-3A2F7162FAC0}" srcOrd="2" destOrd="0" presId="urn:microsoft.com/office/officeart/2005/8/layout/lProcess2"/>
    <dgm:cxn modelId="{2FD8E975-BF15-45FD-BAD5-063854032AD6}" type="presParOf" srcId="{CC28B5F7-1508-4D7F-993F-3A2F7162FAC0}" destId="{7C8CDCBD-9A93-47CE-8B75-C41ECBA673FB}" srcOrd="0" destOrd="0" presId="urn:microsoft.com/office/officeart/2005/8/layout/lProcess2"/>
    <dgm:cxn modelId="{200C2D7D-8C02-489B-B838-BE56FCD4DBD5}" type="presParOf" srcId="{7C8CDCBD-9A93-47CE-8B75-C41ECBA673FB}" destId="{5343EFA4-B730-45F0-9A5C-00718E57AE2F}" srcOrd="0" destOrd="0" presId="urn:microsoft.com/office/officeart/2005/8/layout/lProcess2"/>
    <dgm:cxn modelId="{BD976B0F-3242-4D8A-9B8E-AD03F4D34CE1}" type="presParOf" srcId="{7C8CDCBD-9A93-47CE-8B75-C41ECBA673FB}" destId="{6DB2B226-237C-4AB3-8C34-B663A88AF792}" srcOrd="1" destOrd="0" presId="urn:microsoft.com/office/officeart/2005/8/layout/lProcess2"/>
    <dgm:cxn modelId="{701A67F0-D531-4CB4-92C9-9FECCCFF7EB4}" type="presParOf" srcId="{7C8CDCBD-9A93-47CE-8B75-C41ECBA673FB}" destId="{38883DED-AC85-4D3F-A4D5-049F357887B8}" srcOrd="2" destOrd="0" presId="urn:microsoft.com/office/officeart/2005/8/layout/lProcess2"/>
    <dgm:cxn modelId="{A9445CDA-66BA-4EE6-95A9-B80B89EE7F20}" type="presParOf" srcId="{F5C759FF-9B5F-41EA-A055-4ED950710C96}" destId="{9FC3A6B7-612E-4D35-B58D-618B62B7D89E}" srcOrd="1" destOrd="0" presId="urn:microsoft.com/office/officeart/2005/8/layout/lProcess2"/>
    <dgm:cxn modelId="{7678B780-0D9C-490D-A29B-765B3539124C}" type="presParOf" srcId="{F5C759FF-9B5F-41EA-A055-4ED950710C96}" destId="{0463090A-A395-4E86-AA11-54E725A40285}" srcOrd="2" destOrd="0" presId="urn:microsoft.com/office/officeart/2005/8/layout/lProcess2"/>
    <dgm:cxn modelId="{1DE56DAB-5C49-4F7A-918A-598DBCEF6686}" type="presParOf" srcId="{0463090A-A395-4E86-AA11-54E725A40285}" destId="{CCE9C622-BDFB-426A-A139-BDA4A1CD9AF3}" srcOrd="0" destOrd="0" presId="urn:microsoft.com/office/officeart/2005/8/layout/lProcess2"/>
    <dgm:cxn modelId="{F09E8641-01C9-4B1F-A76F-DD57C79610F1}" type="presParOf" srcId="{0463090A-A395-4E86-AA11-54E725A40285}" destId="{D0A86CC3-D683-4EA6-998A-0A43004F3C92}" srcOrd="1" destOrd="0" presId="urn:microsoft.com/office/officeart/2005/8/layout/lProcess2"/>
    <dgm:cxn modelId="{CBA59DF4-3845-4D51-BF44-9E25B640EA1B}" type="presParOf" srcId="{0463090A-A395-4E86-AA11-54E725A40285}" destId="{AAF6991E-8BDC-4C0D-ABB4-1D10FF685918}" srcOrd="2" destOrd="0" presId="urn:microsoft.com/office/officeart/2005/8/layout/lProcess2"/>
    <dgm:cxn modelId="{79259156-224E-4625-8CAA-357FA94B1523}" type="presParOf" srcId="{AAF6991E-8BDC-4C0D-ABB4-1D10FF685918}" destId="{C81038D8-6AA4-47FC-ACF4-E81EDD37BB69}" srcOrd="0" destOrd="0" presId="urn:microsoft.com/office/officeart/2005/8/layout/lProcess2"/>
    <dgm:cxn modelId="{F7049C2C-6D05-44E0-A632-39A24CB81A79}" type="presParOf" srcId="{C81038D8-6AA4-47FC-ACF4-E81EDD37BB69}" destId="{D8AE310C-0AAF-49D8-AF32-653CB0173D06}" srcOrd="0" destOrd="0" presId="urn:microsoft.com/office/officeart/2005/8/layout/lProcess2"/>
    <dgm:cxn modelId="{8C2F47E4-A323-46C5-A208-7C0258E5272C}" type="presParOf" srcId="{F5C759FF-9B5F-41EA-A055-4ED950710C96}" destId="{5CDA3F08-91DA-4454-B71C-2104D1D792CC}" srcOrd="3" destOrd="0" presId="urn:microsoft.com/office/officeart/2005/8/layout/lProcess2"/>
    <dgm:cxn modelId="{440FAA26-4AA0-4C09-BBAA-92FC654A6C78}" type="presParOf" srcId="{F5C759FF-9B5F-41EA-A055-4ED950710C96}" destId="{DA1D39B5-0101-46C0-BDF3-355E7E1414DD}" srcOrd="4" destOrd="0" presId="urn:microsoft.com/office/officeart/2005/8/layout/lProcess2"/>
    <dgm:cxn modelId="{81032B73-BD67-4C93-98B5-98F9A322FD96}" type="presParOf" srcId="{DA1D39B5-0101-46C0-BDF3-355E7E1414DD}" destId="{0AC7F98D-8524-42AA-BD93-8AACCD128526}" srcOrd="0" destOrd="0" presId="urn:microsoft.com/office/officeart/2005/8/layout/lProcess2"/>
    <dgm:cxn modelId="{8F2E2600-0958-4B8F-B48E-5461EB61C8DD}" type="presParOf" srcId="{DA1D39B5-0101-46C0-BDF3-355E7E1414DD}" destId="{7EE61A34-1F4C-4A8D-9904-B5C81A011595}" srcOrd="1" destOrd="0" presId="urn:microsoft.com/office/officeart/2005/8/layout/lProcess2"/>
    <dgm:cxn modelId="{9D6420B2-73CF-4321-95E5-211743D7C867}" type="presParOf" srcId="{DA1D39B5-0101-46C0-BDF3-355E7E1414DD}" destId="{40628ADA-3A3F-4DBF-8ACC-1575169F4806}" srcOrd="2" destOrd="0" presId="urn:microsoft.com/office/officeart/2005/8/layout/lProcess2"/>
    <dgm:cxn modelId="{42AE9626-9C0B-4FE0-A4B1-FB3205EB580C}" type="presParOf" srcId="{40628ADA-3A3F-4DBF-8ACC-1575169F4806}" destId="{3F41FB08-3AE2-41AA-A454-83DFE1B5171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A6F4C-4F5B-468B-BEDA-7B07DBE1D626}">
      <dsp:nvSpPr>
        <dsp:cNvPr id="0" name=""/>
        <dsp:cNvSpPr/>
      </dsp:nvSpPr>
      <dsp:spPr>
        <a:xfrm rot="16200000">
          <a:off x="762675" y="-762675"/>
          <a:ext cx="3046648" cy="4572000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School dropout to support family income and early marriage </a:t>
          </a:r>
          <a:endParaRPr lang="en-US" sz="3300" kern="1200" dirty="0"/>
        </a:p>
      </dsp:txBody>
      <dsp:txXfrm rot="5400000">
        <a:off x="-1" y="1"/>
        <a:ext cx="4572000" cy="2284986"/>
      </dsp:txXfrm>
    </dsp:sp>
    <dsp:sp modelId="{C4F87597-731C-441A-8376-A9A3506CF285}">
      <dsp:nvSpPr>
        <dsp:cNvPr id="0" name=""/>
        <dsp:cNvSpPr/>
      </dsp:nvSpPr>
      <dsp:spPr>
        <a:xfrm>
          <a:off x="4572000" y="0"/>
          <a:ext cx="4572000" cy="3046648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Gender based discrimination</a:t>
          </a:r>
          <a:endParaRPr lang="en-US" sz="3300" kern="1200" dirty="0"/>
        </a:p>
      </dsp:txBody>
      <dsp:txXfrm>
        <a:off x="4572000" y="0"/>
        <a:ext cx="4572000" cy="2284986"/>
      </dsp:txXfrm>
    </dsp:sp>
    <dsp:sp modelId="{E2F6EAC5-38A1-437D-BD9E-ABD4E27D1C26}">
      <dsp:nvSpPr>
        <dsp:cNvPr id="0" name=""/>
        <dsp:cNvSpPr/>
      </dsp:nvSpPr>
      <dsp:spPr>
        <a:xfrm rot="10800000">
          <a:off x="0" y="3046648"/>
          <a:ext cx="4572000" cy="3046648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Substance misuse and Peer Pressure </a:t>
          </a:r>
          <a:endParaRPr lang="en-US" sz="3300" kern="1200" dirty="0"/>
        </a:p>
      </dsp:txBody>
      <dsp:txXfrm rot="10800000">
        <a:off x="0" y="3808310"/>
        <a:ext cx="4572000" cy="2284986"/>
      </dsp:txXfrm>
    </dsp:sp>
    <dsp:sp modelId="{F9D6D980-0B17-43F7-AFDD-7CBB9C1EDC9D}">
      <dsp:nvSpPr>
        <dsp:cNvPr id="0" name=""/>
        <dsp:cNvSpPr/>
      </dsp:nvSpPr>
      <dsp:spPr>
        <a:xfrm rot="5400000">
          <a:off x="5334676" y="2283972"/>
          <a:ext cx="3046648" cy="4572000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Chances for association with left wing extremist group</a:t>
          </a:r>
          <a:endParaRPr lang="en-US" sz="3300" kern="1200" dirty="0"/>
        </a:p>
      </dsp:txBody>
      <dsp:txXfrm rot="-5400000">
        <a:off x="4572000" y="3808310"/>
        <a:ext cx="4572000" cy="2284986"/>
      </dsp:txXfrm>
    </dsp:sp>
    <dsp:sp modelId="{9DF003DC-3768-4006-AE3A-D93C439A62A1}">
      <dsp:nvSpPr>
        <dsp:cNvPr id="0" name=""/>
        <dsp:cNvSpPr/>
      </dsp:nvSpPr>
      <dsp:spPr>
        <a:xfrm>
          <a:off x="2051726" y="1872210"/>
          <a:ext cx="5040547" cy="234887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Poor reproductive and sexual health which is associated with many myths and misconceptions</a:t>
          </a:r>
          <a:endParaRPr lang="en-US" sz="3300" kern="1200" dirty="0"/>
        </a:p>
      </dsp:txBody>
      <dsp:txXfrm>
        <a:off x="2166389" y="1986873"/>
        <a:ext cx="4811221" cy="211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CF29-E1ED-4657-B24D-CEFE2A8181EC}">
      <dsp:nvSpPr>
        <dsp:cNvPr id="0" name=""/>
        <dsp:cNvSpPr/>
      </dsp:nvSpPr>
      <dsp:spPr>
        <a:xfrm>
          <a:off x="1103" y="0"/>
          <a:ext cx="2868028" cy="5949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IN" sz="6500" kern="1200" dirty="0"/>
        </a:p>
      </dsp:txBody>
      <dsp:txXfrm>
        <a:off x="1103" y="0"/>
        <a:ext cx="2868028" cy="1784784"/>
      </dsp:txXfrm>
    </dsp:sp>
    <dsp:sp modelId="{5343EFA4-B730-45F0-9A5C-00718E57AE2F}">
      <dsp:nvSpPr>
        <dsp:cNvPr id="0" name=""/>
        <dsp:cNvSpPr/>
      </dsp:nvSpPr>
      <dsp:spPr>
        <a:xfrm>
          <a:off x="107506" y="3854460"/>
          <a:ext cx="2851210" cy="1882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Promoting personal and menstrual hygiene </a:t>
          </a:r>
          <a:endParaRPr lang="en-IN" sz="2300" kern="1200" dirty="0"/>
        </a:p>
      </dsp:txBody>
      <dsp:txXfrm>
        <a:off x="162635" y="3909589"/>
        <a:ext cx="2740952" cy="1771993"/>
      </dsp:txXfrm>
    </dsp:sp>
    <dsp:sp modelId="{38883DED-AC85-4D3F-A4D5-049F357887B8}">
      <dsp:nvSpPr>
        <dsp:cNvPr id="0" name=""/>
        <dsp:cNvSpPr/>
      </dsp:nvSpPr>
      <dsp:spPr>
        <a:xfrm>
          <a:off x="101461" y="2091950"/>
          <a:ext cx="2670341" cy="1514324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Awareness on RTI.STI &amp; HIV/AIDs</a:t>
          </a:r>
          <a:endParaRPr lang="en-IN" sz="2300" kern="1200" dirty="0"/>
        </a:p>
      </dsp:txBody>
      <dsp:txXfrm>
        <a:off x="145814" y="2136303"/>
        <a:ext cx="2581635" cy="1425618"/>
      </dsp:txXfrm>
    </dsp:sp>
    <dsp:sp modelId="{CCE9C622-BDFB-426A-A139-BDA4A1CD9AF3}">
      <dsp:nvSpPr>
        <dsp:cNvPr id="0" name=""/>
        <dsp:cNvSpPr/>
      </dsp:nvSpPr>
      <dsp:spPr>
        <a:xfrm>
          <a:off x="3084233" y="0"/>
          <a:ext cx="2868028" cy="5949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500" kern="1200" dirty="0"/>
        </a:p>
      </dsp:txBody>
      <dsp:txXfrm>
        <a:off x="3084233" y="0"/>
        <a:ext cx="2868028" cy="1784784"/>
      </dsp:txXfrm>
    </dsp:sp>
    <dsp:sp modelId="{D8AE310C-0AAF-49D8-AF32-653CB0173D06}">
      <dsp:nvSpPr>
        <dsp:cNvPr id="0" name=""/>
        <dsp:cNvSpPr/>
      </dsp:nvSpPr>
      <dsp:spPr>
        <a:xfrm>
          <a:off x="3183995" y="160783"/>
          <a:ext cx="2684153" cy="16887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Overcoming challenges of Early marriage and teenage pregnancy</a:t>
          </a:r>
          <a:endParaRPr lang="en-IN" sz="2300" kern="1200" dirty="0"/>
        </a:p>
      </dsp:txBody>
      <dsp:txXfrm>
        <a:off x="3233456" y="210244"/>
        <a:ext cx="2585231" cy="1589786"/>
      </dsp:txXfrm>
    </dsp:sp>
    <dsp:sp modelId="{8EEFC1AB-EED8-4E41-8893-AE881FC430D2}">
      <dsp:nvSpPr>
        <dsp:cNvPr id="0" name=""/>
        <dsp:cNvSpPr/>
      </dsp:nvSpPr>
      <dsp:spPr>
        <a:xfrm>
          <a:off x="3457444" y="4130727"/>
          <a:ext cx="2294422" cy="159891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Anaemia control and communicable diseases</a:t>
          </a:r>
          <a:endParaRPr lang="en-IN" sz="2300" kern="1200" dirty="0"/>
        </a:p>
      </dsp:txBody>
      <dsp:txXfrm>
        <a:off x="3504275" y="4177558"/>
        <a:ext cx="2200760" cy="1505249"/>
      </dsp:txXfrm>
    </dsp:sp>
    <dsp:sp modelId="{EEF29CAE-1300-4C1B-BB26-2772F223A2BB}">
      <dsp:nvSpPr>
        <dsp:cNvPr id="0" name=""/>
        <dsp:cNvSpPr/>
      </dsp:nvSpPr>
      <dsp:spPr>
        <a:xfrm>
          <a:off x="6167364" y="0"/>
          <a:ext cx="2868028" cy="5949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500" kern="1200" dirty="0"/>
        </a:p>
      </dsp:txBody>
      <dsp:txXfrm>
        <a:off x="6167364" y="0"/>
        <a:ext cx="2868028" cy="1784784"/>
      </dsp:txXfrm>
    </dsp:sp>
    <dsp:sp modelId="{5BF16141-762C-4231-AEFB-7EAD85DA5C18}">
      <dsp:nvSpPr>
        <dsp:cNvPr id="0" name=""/>
        <dsp:cNvSpPr/>
      </dsp:nvSpPr>
      <dsp:spPr>
        <a:xfrm>
          <a:off x="3347862" y="2212087"/>
          <a:ext cx="2294422" cy="164825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Substance misuse and peer pressure</a:t>
          </a:r>
          <a:endParaRPr lang="en-IN" sz="2200" kern="1200" dirty="0"/>
        </a:p>
      </dsp:txBody>
      <dsp:txXfrm>
        <a:off x="3396138" y="2260363"/>
        <a:ext cx="2197870" cy="1551705"/>
      </dsp:txXfrm>
    </dsp:sp>
    <dsp:sp modelId="{5CA2D637-3165-4D54-B410-D232ADB0C26B}">
      <dsp:nvSpPr>
        <dsp:cNvPr id="0" name=""/>
        <dsp:cNvSpPr/>
      </dsp:nvSpPr>
      <dsp:spPr>
        <a:xfrm>
          <a:off x="6378588" y="3099937"/>
          <a:ext cx="2657905" cy="214860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Overcoming myths and misconception associated with growing up process and gender based discrimination </a:t>
          </a:r>
          <a:endParaRPr lang="en-IN" sz="2200" kern="1200" dirty="0"/>
        </a:p>
      </dsp:txBody>
      <dsp:txXfrm>
        <a:off x="6441519" y="3162868"/>
        <a:ext cx="2532043" cy="2022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CF29-E1ED-4657-B24D-CEFE2A8181EC}">
      <dsp:nvSpPr>
        <dsp:cNvPr id="0" name=""/>
        <dsp:cNvSpPr/>
      </dsp:nvSpPr>
      <dsp:spPr>
        <a:xfrm>
          <a:off x="1103" y="0"/>
          <a:ext cx="2868028" cy="5733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IN" sz="6500" kern="1200" dirty="0"/>
        </a:p>
      </dsp:txBody>
      <dsp:txXfrm>
        <a:off x="1103" y="0"/>
        <a:ext cx="2868028" cy="1719976"/>
      </dsp:txXfrm>
    </dsp:sp>
    <dsp:sp modelId="{5343EFA4-B730-45F0-9A5C-00718E57AE2F}">
      <dsp:nvSpPr>
        <dsp:cNvPr id="0" name=""/>
        <dsp:cNvSpPr/>
      </dsp:nvSpPr>
      <dsp:spPr>
        <a:xfrm>
          <a:off x="394562" y="3714501"/>
          <a:ext cx="2277099" cy="1813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/>
            <a:t>WCD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Master trainer training program for ADVIKA programme </a:t>
          </a:r>
          <a:endParaRPr lang="en-IN" sz="2100" kern="1200" dirty="0"/>
        </a:p>
      </dsp:txBody>
      <dsp:txXfrm>
        <a:off x="447689" y="3767628"/>
        <a:ext cx="2170845" cy="1707650"/>
      </dsp:txXfrm>
    </dsp:sp>
    <dsp:sp modelId="{38883DED-AC85-4D3F-A4D5-049F357887B8}">
      <dsp:nvSpPr>
        <dsp:cNvPr id="0" name=""/>
        <dsp:cNvSpPr/>
      </dsp:nvSpPr>
      <dsp:spPr>
        <a:xfrm>
          <a:off x="289420" y="2015989"/>
          <a:ext cx="2294422" cy="145933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/>
            <a:t>Sports dept.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Training of sports personnel in 18 hostels</a:t>
          </a:r>
          <a:endParaRPr lang="en-IN" sz="2100" kern="1200" dirty="0"/>
        </a:p>
      </dsp:txBody>
      <dsp:txXfrm>
        <a:off x="332163" y="2058732"/>
        <a:ext cx="2208936" cy="1373851"/>
      </dsp:txXfrm>
    </dsp:sp>
    <dsp:sp modelId="{CCE9C622-BDFB-426A-A139-BDA4A1CD9AF3}">
      <dsp:nvSpPr>
        <dsp:cNvPr id="0" name=""/>
        <dsp:cNvSpPr/>
      </dsp:nvSpPr>
      <dsp:spPr>
        <a:xfrm>
          <a:off x="3084233" y="0"/>
          <a:ext cx="2868028" cy="5733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500" kern="1200" dirty="0"/>
        </a:p>
      </dsp:txBody>
      <dsp:txXfrm>
        <a:off x="3084233" y="0"/>
        <a:ext cx="2868028" cy="1719976"/>
      </dsp:txXfrm>
    </dsp:sp>
    <dsp:sp modelId="{D8AE310C-0AAF-49D8-AF32-653CB0173D06}">
      <dsp:nvSpPr>
        <dsp:cNvPr id="0" name=""/>
        <dsp:cNvSpPr/>
      </dsp:nvSpPr>
      <dsp:spPr>
        <a:xfrm>
          <a:off x="3347862" y="1288689"/>
          <a:ext cx="2458152" cy="372452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OPEPA</a:t>
          </a:r>
          <a:endParaRPr lang="en-US" sz="20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Life skills and counselling training module Development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Training of State and District master trainers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LSE in 19000 middle schools covering around 2 million students </a:t>
          </a:r>
          <a:endParaRPr lang="en-IN" sz="2000" kern="1200" dirty="0"/>
        </a:p>
      </dsp:txBody>
      <dsp:txXfrm>
        <a:off x="3419859" y="1360686"/>
        <a:ext cx="2314158" cy="3580534"/>
      </dsp:txXfrm>
    </dsp:sp>
    <dsp:sp modelId="{0AC7F98D-8524-42AA-BD93-8AACCD128526}">
      <dsp:nvSpPr>
        <dsp:cNvPr id="0" name=""/>
        <dsp:cNvSpPr/>
      </dsp:nvSpPr>
      <dsp:spPr>
        <a:xfrm>
          <a:off x="6168467" y="0"/>
          <a:ext cx="2868028" cy="573325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/>
        </a:p>
      </dsp:txBody>
      <dsp:txXfrm>
        <a:off x="6168467" y="0"/>
        <a:ext cx="2868028" cy="1719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7FB0F-7E19-B845-BBF9-481BF428ABE2}" type="datetimeFigureOut">
              <a:rPr lang="en-US" smtClean="0"/>
              <a:t>06/07/21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325E-B228-224A-93AF-415021A45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supported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3325E-B228-224A-93AF-415021A454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839D-7748-4078-98CA-314EB988C428}" type="datetimeFigureOut">
              <a:rPr lang="en-US" smtClean="0"/>
              <a:pPr/>
              <a:t>06/07/21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D00A-E5F5-40B3-BA23-C3FFDDEDD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448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Skills Education Programme </a:t>
            </a:r>
            <a:r>
              <a:rPr lang="en-US" dirty="0"/>
              <a:t>f</a:t>
            </a:r>
            <a:r>
              <a:rPr lang="en-US" dirty="0" smtClean="0"/>
              <a:t>or Underprivileged and Vulnerable </a:t>
            </a:r>
            <a:r>
              <a:rPr lang="en-US" dirty="0"/>
              <a:t>A</a:t>
            </a:r>
            <a:r>
              <a:rPr lang="en-US" dirty="0" smtClean="0"/>
              <a:t>dolescent in Tribal Residential Schools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700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 Joint Initiatives of SCSTRTI, SC &amp; ST Development Dept. Govt. of Odisha and United Nation Population Fund (UNFPA)</a:t>
            </a:r>
            <a:endParaRPr lang="en-IN" dirty="0"/>
          </a:p>
        </p:txBody>
      </p:sp>
      <p:pic>
        <p:nvPicPr>
          <p:cNvPr id="1027" name="Picture 3" descr="C:\Users\Anu\UNFPA WORK-Surya Back up from 2nd April\LOGO\odisha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1720" cy="18448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C:\Users\Anu\UNFPA WORK-Surya Back up from 2nd April\LOGO\2000px-UNFPA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148478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Objective of the Intervention:</a:t>
            </a:r>
          </a:p>
          <a:p>
            <a:pPr>
              <a:buNone/>
            </a:pPr>
            <a:endParaRPr lang="en-US" sz="1400" b="1" dirty="0" smtClean="0"/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 </a:t>
            </a:r>
            <a:r>
              <a:rPr lang="en-US" sz="3600" dirty="0" smtClean="0"/>
              <a:t>Establishing interdepartmental convergence for Anaemia screening and </a:t>
            </a:r>
            <a:r>
              <a:rPr lang="en-US" sz="3600" dirty="0"/>
              <a:t>c</a:t>
            </a:r>
            <a:r>
              <a:rPr lang="en-US" sz="3600" dirty="0" smtClean="0"/>
              <a:t>ontrol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Promoting age appropriate Life skills Education for enabling platform in residential schools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Strengthen Monitoring System and introduction of IT enabled platform for schools monitoring </a:t>
            </a:r>
            <a:endParaRPr lang="en-IN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708" y="-400109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Partnership With APPI</a:t>
            </a:r>
            <a:br>
              <a:rPr lang="en-US" sz="4800" b="1" dirty="0" smtClean="0"/>
            </a:br>
            <a:endParaRPr lang="en-IN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Programme Coverage</a:t>
            </a:r>
          </a:p>
          <a:p>
            <a:pPr algn="ctr"/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96753"/>
            <a:ext cx="9144000" cy="58169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Duration </a:t>
            </a:r>
            <a:r>
              <a:rPr lang="mr-IN" sz="2800" b="1" dirty="0"/>
              <a:t> </a:t>
            </a:r>
            <a:r>
              <a:rPr lang="en-US" sz="2800" b="1" dirty="0" smtClean="0"/>
              <a:t>(April</a:t>
            </a:r>
            <a:r>
              <a:rPr lang="en-US" sz="2800" b="1" dirty="0"/>
              <a:t>-</a:t>
            </a:r>
            <a:r>
              <a:rPr lang="en-US" sz="2800" b="1" dirty="0" smtClean="0"/>
              <a:t>2018 to March-2021)</a:t>
            </a:r>
          </a:p>
          <a:p>
            <a:endParaRPr lang="en-US" sz="2000" b="1" dirty="0" smtClean="0"/>
          </a:p>
          <a:p>
            <a:r>
              <a:rPr lang="en-US" sz="2800" b="1" dirty="0" smtClean="0"/>
              <a:t>Coverage Area:  5 Districts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Keonjher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Kandhamal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Koraput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Gajapati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Rayagada</a:t>
            </a:r>
          </a:p>
          <a:p>
            <a:endParaRPr lang="en-US" sz="2000" b="1" dirty="0" smtClean="0"/>
          </a:p>
          <a:p>
            <a:r>
              <a:rPr lang="en-US" sz="2800" b="1" dirty="0" smtClean="0"/>
              <a:t>Coverage school: 395 Nos.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Middle Schools (Ashram School): 224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Secondary Schools : 171</a:t>
            </a:r>
          </a:p>
          <a:p>
            <a:endParaRPr lang="en-US" sz="2000" b="1" dirty="0" smtClean="0"/>
          </a:p>
          <a:p>
            <a:r>
              <a:rPr lang="en-US" sz="2800" b="1" dirty="0" smtClean="0"/>
              <a:t>Coverage Students (class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onwards): 92309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Boys:38058 (41%)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Girls: 54251 (59%)</a:t>
            </a:r>
          </a:p>
          <a:p>
            <a:pPr>
              <a:buFont typeface="Wingdings" pitchFamily="2" charset="2"/>
              <a:buChar char="Ø"/>
            </a:pPr>
            <a:endParaRPr lang="en-IN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Key Components and Milestones</a:t>
            </a:r>
          </a:p>
          <a:p>
            <a:pPr algn="ctr"/>
            <a:endParaRPr lang="en-IN" sz="3200" dirty="0"/>
          </a:p>
        </p:txBody>
      </p:sp>
      <p:sp>
        <p:nvSpPr>
          <p:cNvPr id="3" name="Right Arrow 2"/>
          <p:cNvSpPr/>
          <p:nvPr/>
        </p:nvSpPr>
        <p:spPr>
          <a:xfrm>
            <a:off x="428596" y="1928802"/>
            <a:ext cx="857256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Arrow 3"/>
          <p:cNvSpPr/>
          <p:nvPr/>
        </p:nvSpPr>
        <p:spPr>
          <a:xfrm>
            <a:off x="428596" y="4429132"/>
            <a:ext cx="857256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428596" y="3214686"/>
            <a:ext cx="857256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428596" y="5786454"/>
            <a:ext cx="857256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1643042" y="1643050"/>
            <a:ext cx="714380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 based Tools for Program Monitoring and reporting</a:t>
            </a:r>
            <a:endParaRPr lang="en-IN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714480" y="2928934"/>
            <a:ext cx="714380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Introduced Audio/Video tools and self learning IEC tools on LSE</a:t>
            </a:r>
            <a:endParaRPr lang="en-IN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643042" y="4214818"/>
            <a:ext cx="714380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Convergence for strengthening WIFS/</a:t>
            </a:r>
            <a:r>
              <a:rPr lang="en-US" sz="2000" dirty="0" err="1" smtClean="0"/>
              <a:t>Khusi</a:t>
            </a:r>
            <a:r>
              <a:rPr lang="en-US" sz="2000" dirty="0" smtClean="0"/>
              <a:t> sanitary napkin</a:t>
            </a:r>
            <a:endParaRPr lang="en-IN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1643042" y="5500702"/>
            <a:ext cx="714380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Anaemia</a:t>
            </a:r>
            <a:r>
              <a:rPr lang="en-US" sz="2000" dirty="0" smtClean="0"/>
              <a:t> Screening and treatment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Highlight of APPI intervention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4705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•"/>
            </a:pPr>
            <a:r>
              <a:rPr lang="en-US" sz="2400" dirty="0" smtClean="0"/>
              <a:t>Focused </a:t>
            </a:r>
            <a:r>
              <a:rPr lang="en-US" sz="2400" dirty="0"/>
              <a:t>life skills education and </a:t>
            </a:r>
            <a:r>
              <a:rPr lang="en-US" sz="2400" dirty="0" err="1"/>
              <a:t>anaemia</a:t>
            </a:r>
            <a:r>
              <a:rPr lang="en-US" sz="2400" dirty="0"/>
              <a:t> control programme piloted in 395 residential schools in identified five Tribal Sub</a:t>
            </a:r>
            <a:r>
              <a:rPr lang="en-US" sz="2400" dirty="0" smtClean="0"/>
              <a:t>-Plan </a:t>
            </a:r>
            <a:r>
              <a:rPr lang="en-US" sz="2400" dirty="0"/>
              <a:t>districts </a:t>
            </a:r>
            <a:endParaRPr lang="en-US" sz="2400" dirty="0" smtClean="0"/>
          </a:p>
          <a:p>
            <a:pPr marL="285750" lvl="0" indent="-285750" algn="just">
              <a:buFontTx/>
              <a:buChar char="•"/>
            </a:pPr>
            <a:r>
              <a:rPr lang="en-US" sz="2400" dirty="0"/>
              <a:t>Self learning IEC tools </a:t>
            </a:r>
            <a:r>
              <a:rPr lang="en-US" sz="2400" dirty="0" smtClean="0"/>
              <a:t>along </a:t>
            </a:r>
            <a:r>
              <a:rPr lang="en-US" sz="2400" dirty="0"/>
              <a:t>with Audio-Video tools on life skills </a:t>
            </a:r>
            <a:r>
              <a:rPr lang="en-US" sz="2400" dirty="0" smtClean="0"/>
              <a:t>based SRH education and covering students from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onwards </a:t>
            </a:r>
          </a:p>
          <a:p>
            <a:pPr marL="285750" lvl="0" indent="-285750" algn="just">
              <a:buFontTx/>
              <a:buChar char="•"/>
            </a:pPr>
            <a:r>
              <a:rPr lang="en-US" sz="2400" dirty="0" smtClean="0"/>
              <a:t>Convergence for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screening and </a:t>
            </a:r>
            <a:r>
              <a:rPr lang="en-US" sz="2400" dirty="0" err="1" smtClean="0"/>
              <a:t>aneamia</a:t>
            </a:r>
            <a:r>
              <a:rPr lang="en-US" sz="2400" dirty="0" smtClean="0"/>
              <a:t> control activities </a:t>
            </a:r>
          </a:p>
          <a:p>
            <a:pPr marL="285750" lvl="0" indent="-285750" algn="just">
              <a:buFontTx/>
              <a:buChar char="•"/>
            </a:pPr>
            <a:r>
              <a:rPr lang="en-US" sz="2400" dirty="0" smtClean="0"/>
              <a:t>Baseline - Anaemia </a:t>
            </a:r>
            <a:r>
              <a:rPr lang="en-US" sz="2400" dirty="0"/>
              <a:t>screening conducted during December 2018 for 77507 students, </a:t>
            </a:r>
            <a:r>
              <a:rPr lang="en-US" sz="2400" dirty="0" smtClean="0"/>
              <a:t>reported 77.47</a:t>
            </a:r>
            <a:r>
              <a:rPr lang="en-US" sz="2400" dirty="0"/>
              <a:t>% anemic students </a:t>
            </a:r>
            <a:endParaRPr lang="en-US" sz="2400" dirty="0" smtClean="0"/>
          </a:p>
          <a:p>
            <a:pPr marL="285750" lvl="0" indent="-285750" algn="just">
              <a:buFontTx/>
              <a:buChar char="•"/>
            </a:pPr>
            <a:r>
              <a:rPr lang="en-US" sz="2400" dirty="0" smtClean="0"/>
              <a:t>Coordination for IFA </a:t>
            </a:r>
            <a:r>
              <a:rPr lang="en-US" sz="2400" dirty="0"/>
              <a:t>prophylaxis dose for mild and moderate students </a:t>
            </a:r>
            <a:r>
              <a:rPr lang="en-US" sz="2400" dirty="0" smtClean="0"/>
              <a:t>and referral </a:t>
            </a:r>
            <a:r>
              <a:rPr lang="en-US" sz="2400" dirty="0"/>
              <a:t>treatment </a:t>
            </a:r>
            <a:r>
              <a:rPr lang="en-US" sz="2400" dirty="0" smtClean="0"/>
              <a:t>for severe </a:t>
            </a:r>
            <a:r>
              <a:rPr lang="en-US" sz="2400" dirty="0" err="1" smtClean="0"/>
              <a:t>anaemic</a:t>
            </a:r>
            <a:r>
              <a:rPr lang="en-US" sz="2400" dirty="0" smtClean="0"/>
              <a:t> students at FRUs</a:t>
            </a:r>
            <a:endParaRPr lang="en-US" sz="2400" dirty="0"/>
          </a:p>
          <a:p>
            <a:pPr marL="285750" lvl="0" indent="-285750" algn="just"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retesting of </a:t>
            </a:r>
            <a:r>
              <a:rPr lang="en-US" sz="2400" dirty="0" err="1"/>
              <a:t>anaemia</a:t>
            </a: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around </a:t>
            </a:r>
            <a:r>
              <a:rPr lang="en-US" sz="2400" dirty="0" smtClean="0"/>
              <a:t>72938 </a:t>
            </a:r>
            <a:r>
              <a:rPr lang="en-US" sz="2400" dirty="0"/>
              <a:t>students in 2020 shows there is over all anemia students are </a:t>
            </a:r>
            <a:r>
              <a:rPr lang="en-US" sz="2400" dirty="0" smtClean="0"/>
              <a:t>52.79% </a:t>
            </a:r>
          </a:p>
          <a:p>
            <a:pPr marL="285750" lvl="0" indent="-285750" algn="just">
              <a:buFontTx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eduction </a:t>
            </a:r>
            <a:r>
              <a:rPr lang="en-US" sz="2400" dirty="0"/>
              <a:t>of around 24 points of </a:t>
            </a:r>
            <a:r>
              <a:rPr lang="en-US" sz="2400" dirty="0" err="1"/>
              <a:t>anaemic</a:t>
            </a:r>
            <a:r>
              <a:rPr lang="en-US" sz="2400" dirty="0"/>
              <a:t> students in schools </a:t>
            </a:r>
          </a:p>
          <a:p>
            <a:pPr marL="285750" lvl="0" indent="-285750" algn="just">
              <a:buFontTx/>
              <a:buChar char="•"/>
            </a:pPr>
            <a:r>
              <a:rPr lang="en-US" sz="2400" dirty="0" smtClean="0"/>
              <a:t>Facilitated for identification </a:t>
            </a:r>
            <a:r>
              <a:rPr lang="en-US" sz="2400" dirty="0"/>
              <a:t>of key indicators </a:t>
            </a:r>
            <a:r>
              <a:rPr lang="en-US" sz="2400" dirty="0" smtClean="0"/>
              <a:t>and development </a:t>
            </a:r>
            <a:r>
              <a:rPr lang="en-US" sz="2400" dirty="0"/>
              <a:t>of </a:t>
            </a:r>
            <a:r>
              <a:rPr lang="en-US" sz="2400" dirty="0" smtClean="0"/>
              <a:t>IT </a:t>
            </a:r>
            <a:r>
              <a:rPr lang="en-US" sz="2400" dirty="0"/>
              <a:t>enabled mobile </a:t>
            </a:r>
            <a:r>
              <a:rPr lang="en-US" sz="2400" dirty="0" smtClean="0"/>
              <a:t>applications for school monitoring and </a:t>
            </a:r>
            <a:r>
              <a:rPr lang="en-US" sz="2400" dirty="0"/>
              <a:t>its rolling out in four districts </a:t>
            </a:r>
          </a:p>
          <a:p>
            <a:pPr marL="285750" lvl="0" indent="-285750" algn="just">
              <a:buFontTx/>
              <a:buChar char="•"/>
            </a:pPr>
            <a:r>
              <a:rPr lang="en-US" sz="2400" dirty="0" smtClean="0"/>
              <a:t>Introduction </a:t>
            </a:r>
            <a:r>
              <a:rPr lang="en-US" sz="2400" dirty="0"/>
              <a:t>of LSE under ALMP and </a:t>
            </a:r>
            <a:r>
              <a:rPr lang="en-US" sz="2400" dirty="0" err="1" smtClean="0"/>
              <a:t>tele</a:t>
            </a:r>
            <a:r>
              <a:rPr lang="en-US" sz="2400" dirty="0" smtClean="0"/>
              <a:t>-counselling during COVID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50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indings of </a:t>
            </a:r>
            <a:r>
              <a:rPr lang="en-US" sz="3200" dirty="0"/>
              <a:t>A</a:t>
            </a:r>
            <a:r>
              <a:rPr lang="en-US" sz="3200" dirty="0" smtClean="0"/>
              <a:t>naemia Control Initiative (2018 &amp;2020)</a:t>
            </a:r>
          </a:p>
          <a:p>
            <a:pPr algn="ctr"/>
            <a:endParaRPr lang="en-IN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15206127"/>
              </p:ext>
            </p:extLst>
          </p:nvPr>
        </p:nvGraphicFramePr>
        <p:xfrm>
          <a:off x="270163" y="928670"/>
          <a:ext cx="5301969" cy="437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43570" y="928670"/>
            <a:ext cx="3500430" cy="446276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/>
              <a:t>Key Findings: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00B050"/>
                </a:solidFill>
              </a:rPr>
              <a:t>Almost 109% (24 points) increase (17,067 to 34433) registered in number of students with no anaemia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/>
              <a:t>Very minimal changes in Mild anaemia (6.59%)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/>
              <a:t>Almost 48% (24 points) decline in moderate anaemia (19,737)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/>
              <a:t>Severe anaemia  has reduced by 69% (2 points) (1,855)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7321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In 2018 – </a:t>
            </a:r>
            <a:r>
              <a:rPr lang="en-IN" dirty="0" smtClean="0"/>
              <a:t>77,507 students were screened for anaemia (Total Students – 86,036)</a:t>
            </a: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In 2020 </a:t>
            </a:r>
            <a:r>
              <a:rPr lang="en-IN" dirty="0" smtClean="0"/>
              <a:t>– 72,938 students were screened for anaemia (Total Students – 77,329)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39,423 </a:t>
            </a:r>
            <a:r>
              <a:rPr lang="en-US" dirty="0"/>
              <a:t>students were </a:t>
            </a:r>
            <a:r>
              <a:rPr lang="en-US" dirty="0" smtClean="0"/>
              <a:t>retested </a:t>
            </a:r>
            <a:r>
              <a:rPr lang="en-US" dirty="0"/>
              <a:t>and whose data </a:t>
            </a:r>
            <a:r>
              <a:rPr lang="en-US" dirty="0" smtClean="0"/>
              <a:t>was </a:t>
            </a:r>
            <a:r>
              <a:rPr lang="en-US" dirty="0"/>
              <a:t>available from 2018 as well as 2020 </a:t>
            </a:r>
            <a:r>
              <a:rPr lang="en-US" dirty="0" smtClean="0"/>
              <a:t>survey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IT based Tools for </a:t>
            </a:r>
            <a:r>
              <a:rPr lang="en-US" sz="3200" b="1" dirty="0"/>
              <a:t>S</a:t>
            </a:r>
            <a:r>
              <a:rPr lang="en-US" sz="3200" b="1" dirty="0" smtClean="0"/>
              <a:t>trengthening School Monitoring</a:t>
            </a:r>
          </a:p>
          <a:p>
            <a:pPr algn="ctr"/>
            <a:endParaRPr lang="en-IN" sz="32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0" y="1285860"/>
            <a:ext cx="4540222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IT tools for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LSE+  Programme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44008" y="1285860"/>
            <a:ext cx="4499992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IT </a:t>
            </a:r>
            <a:r>
              <a:rPr lang="en-US" sz="2500" dirty="0" smtClean="0"/>
              <a:t>tools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 SSD </a:t>
            </a:r>
            <a:r>
              <a:rPr lang="en-US" sz="2500" dirty="0" smtClean="0"/>
              <a:t>D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ept</a:t>
            </a:r>
            <a:r>
              <a:rPr kumimoji="0" lang="en-I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357430"/>
            <a:ext cx="4497388" cy="4095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 Apps </a:t>
            </a:r>
            <a:r>
              <a:rPr kumimoji="0" lang="mr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DPO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reporting Apps(LSE)  </a:t>
            </a:r>
            <a:r>
              <a:rPr kumimoji="0" lang="mr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LSE trained Teachers/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HMs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Anaemia Screening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eporting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Apps </a:t>
            </a:r>
            <a:r>
              <a:rPr kumimoji="0" lang="mr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User  ANMs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5025" y="2357430"/>
            <a:ext cx="4498975" cy="416791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visit reporting Apps </a:t>
            </a:r>
            <a:r>
              <a:rPr kumimoji="0" lang="mr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 ANMs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Daily School reporting Apps </a:t>
            </a:r>
            <a:r>
              <a:rPr kumimoji="0" lang="mr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HMs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visit reporting Apps </a:t>
            </a:r>
            <a:r>
              <a:rPr kumimoji="0" lang="mr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 Supervising Officers 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0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Support to other Department for </a:t>
            </a:r>
            <a:r>
              <a:rPr lang="en-US" sz="3200" dirty="0"/>
              <a:t>L</a:t>
            </a:r>
            <a:r>
              <a:rPr lang="en-US" sz="3200" dirty="0" smtClean="0"/>
              <a:t>ife </a:t>
            </a:r>
            <a:r>
              <a:rPr lang="en-US" sz="3200" dirty="0"/>
              <a:t>S</a:t>
            </a:r>
            <a:r>
              <a:rPr lang="en-US" sz="3200" dirty="0" smtClean="0"/>
              <a:t>kills Education</a:t>
            </a:r>
          </a:p>
          <a:p>
            <a:pPr algn="ctr"/>
            <a:r>
              <a:rPr lang="en-US" sz="3200" dirty="0" smtClean="0"/>
              <a:t> </a:t>
            </a:r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7237570"/>
              </p:ext>
            </p:extLst>
          </p:nvPr>
        </p:nvGraphicFramePr>
        <p:xfrm>
          <a:off x="0" y="1124744"/>
          <a:ext cx="903649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1520" y="1571612"/>
            <a:ext cx="2534530" cy="14287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u="sng" dirty="0" smtClean="0"/>
              <a:t>  182 KGBV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Training of wardens and LSE tools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6357950" y="2000240"/>
            <a:ext cx="2534530" cy="3949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OAV</a:t>
            </a:r>
          </a:p>
          <a:p>
            <a:pPr algn="ctr"/>
            <a:r>
              <a:rPr lang="en-US" u="sng" dirty="0" smtClean="0"/>
              <a:t> (Odisha </a:t>
            </a:r>
            <a:r>
              <a:rPr lang="en-US" u="sng" dirty="0" err="1" smtClean="0"/>
              <a:t>Adarsha</a:t>
            </a:r>
            <a:r>
              <a:rPr lang="en-US" u="sng" dirty="0" smtClean="0"/>
              <a:t> </a:t>
            </a:r>
            <a:r>
              <a:rPr lang="en-US" u="sng" dirty="0" err="1" smtClean="0"/>
              <a:t>Vidyalaya</a:t>
            </a:r>
            <a:r>
              <a:rPr lang="en-US" u="sng" dirty="0" smtClean="0"/>
              <a:t>)</a:t>
            </a:r>
          </a:p>
          <a:p>
            <a:pPr algn="ctr"/>
            <a:endParaRPr lang="en-US" u="sng" dirty="0" smtClean="0"/>
          </a:p>
          <a:p>
            <a:pPr algn="ctr"/>
            <a:endParaRPr lang="en-US" sz="1200" u="sng" dirty="0" smtClean="0"/>
          </a:p>
          <a:p>
            <a:pPr algn="ctr"/>
            <a:r>
              <a:rPr lang="en-US" sz="2000" dirty="0" smtClean="0"/>
              <a:t>Master trainer training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Orientation  of Teachers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Life skills tools for 150 OAVs</a:t>
            </a:r>
          </a:p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12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cs typeface="Apple Chancery"/>
              </a:rPr>
              <a:t>Support for COVID Management and Online </a:t>
            </a:r>
            <a:r>
              <a:rPr lang="en-US" sz="3200" b="1" dirty="0">
                <a:cs typeface="Apple Chancery"/>
              </a:rPr>
              <a:t>P</a:t>
            </a:r>
            <a:r>
              <a:rPr lang="en-US" sz="3200" b="1" dirty="0" smtClean="0">
                <a:cs typeface="Apple Chancery"/>
              </a:rPr>
              <a:t>latform for Life Skills Education </a:t>
            </a:r>
            <a:endParaRPr lang="en-IN" sz="3200" b="1" dirty="0">
              <a:cs typeface="Apple Chance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5"/>
            <a:ext cx="9144000" cy="569386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Translation of Covid guideline and massages in 5 tribal dialects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Working closely with OSDMA for training of Volunteers on Covid safety and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Trained 2500 Volunteers from NSS, NYKS and </a:t>
            </a:r>
            <a:r>
              <a:rPr lang="en-US" sz="2800" dirty="0"/>
              <a:t>S</a:t>
            </a:r>
            <a:r>
              <a:rPr lang="en-US" sz="2800" dirty="0" smtClean="0"/>
              <a:t>cout and Guide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Established online mechanism for LSE through ALMP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Supported the department for introduction of telephonic counselling to students and put up standard guideline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Trained 4200 teachers, 11000 SMC/PTA members, 254 ANMs,1600 Head masters and 2400 Matrons through online platform on life skills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Weekly LIVE LSE sessions through trained teachers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u\Downloads\WhatsApp Image 2021-07-05 at 17.21.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3286124"/>
          </a:xfrm>
          <a:prstGeom prst="rect">
            <a:avLst/>
          </a:prstGeom>
          <a:noFill/>
        </p:spPr>
      </p:pic>
      <p:pic>
        <p:nvPicPr>
          <p:cNvPr id="1027" name="Picture 3" descr="C:\Users\Anu\Downloads\WhatsApp Image 2021-07-05 at 17.21.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214679" cy="3214686"/>
          </a:xfrm>
          <a:prstGeom prst="rect">
            <a:avLst/>
          </a:prstGeom>
          <a:noFill/>
        </p:spPr>
      </p:pic>
      <p:pic>
        <p:nvPicPr>
          <p:cNvPr id="1028" name="Picture 4" descr="C:\Users\Anu\Downloads\WhatsApp Image 2021-07-05 at 17.21.2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86124"/>
            <a:ext cx="3000364" cy="3571876"/>
          </a:xfrm>
          <a:prstGeom prst="rect">
            <a:avLst/>
          </a:prstGeom>
          <a:noFill/>
        </p:spPr>
      </p:pic>
      <p:pic>
        <p:nvPicPr>
          <p:cNvPr id="1029" name="Picture 5" descr="C:\Users\Anu\Downloads\WhatsApp Image 2021-07-05 at 17.23.3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214686"/>
            <a:ext cx="3000364" cy="3643314"/>
          </a:xfrm>
          <a:prstGeom prst="rect">
            <a:avLst/>
          </a:prstGeom>
          <a:noFill/>
        </p:spPr>
      </p:pic>
      <p:pic>
        <p:nvPicPr>
          <p:cNvPr id="1030" name="Picture 6" descr="C:\Users\Anu\Downloads\WhatsApp Image 2021-07-05 at 17.35.1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0"/>
            <a:ext cx="2857488" cy="3357562"/>
          </a:xfrm>
          <a:prstGeom prst="rect">
            <a:avLst/>
          </a:prstGeom>
          <a:noFill/>
        </p:spPr>
      </p:pic>
      <p:sp>
        <p:nvSpPr>
          <p:cNvPr id="1032" name="AutoShape 8" descr="blob:https://web.whatsapp.com/7d4156c7-3fd2-4c86-b8ce-c59d7d2a71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blob:https://web.whatsapp.com/7d4156c7-3fd2-4c86-b8ce-c59d7d2a71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5" name="Picture 11" descr="C:\Users\Anu\Downloads\WhatsApp Image 2021-07-05 at 17.25.3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143248"/>
            <a:ext cx="3214696" cy="3714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" y="1"/>
            <a:ext cx="914399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Some Glimpses on LIVE LSE Session</a:t>
            </a:r>
            <a:endParaRPr lang="en-IN" sz="3600" b="1" dirty="0"/>
          </a:p>
          <a:p>
            <a:pPr algn="ctr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2619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6" y="1052736"/>
            <a:ext cx="10081120" cy="5688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3278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Resources from UNFPA and its Utilization</a:t>
            </a:r>
          </a:p>
          <a:p>
            <a:pPr algn="ctr"/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28252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Project Background</a:t>
            </a:r>
            <a:endParaRPr lang="en-IN" sz="36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02313"/>
              </p:ext>
            </p:extLst>
          </p:nvPr>
        </p:nvGraphicFramePr>
        <p:xfrm>
          <a:off x="3995935" y="908719"/>
          <a:ext cx="5148065" cy="59492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44216"/>
                <a:gridCol w="799688"/>
                <a:gridCol w="1288545"/>
                <a:gridCol w="1115616"/>
              </a:tblGrid>
              <a:tr h="81665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State Demography Highlights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8710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Indicators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IN" dirty="0"/>
                    </a:p>
                  </a:txBody>
                  <a:tcPr/>
                </a:tc>
              </a:tr>
              <a:tr h="9042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 (in Million)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41.97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7.19 (17.13%)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9.59 (22.85%)</a:t>
                      </a:r>
                      <a:endParaRPr lang="en-IN" dirty="0"/>
                    </a:p>
                  </a:txBody>
                  <a:tcPr/>
                </a:tc>
              </a:tr>
              <a:tr h="4769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Literacy</a:t>
                      </a:r>
                      <a:r>
                        <a:rPr lang="en-US" b="1" baseline="0" dirty="0" smtClean="0"/>
                        <a:t> Rate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72.87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52.24</a:t>
                      </a:r>
                      <a:endParaRPr lang="en-IN" dirty="0"/>
                    </a:p>
                  </a:txBody>
                  <a:tcPr/>
                </a:tc>
              </a:tr>
              <a:tr h="5738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Sex ratio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1029</a:t>
                      </a:r>
                      <a:endParaRPr lang="en-IN" dirty="0"/>
                    </a:p>
                  </a:txBody>
                  <a:tcPr/>
                </a:tc>
              </a:tr>
              <a:tr h="8346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Adolescent</a:t>
                      </a:r>
                    </a:p>
                    <a:p>
                      <a:r>
                        <a:rPr lang="en-US" b="1" dirty="0" smtClean="0"/>
                        <a:t>(10-19 yrs)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</a:tr>
              <a:tr h="9085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Youth population</a:t>
                      </a:r>
                    </a:p>
                    <a:p>
                      <a:r>
                        <a:rPr lang="en-US" b="1" dirty="0" smtClean="0"/>
                        <a:t>(15-35 yrs)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</a:tr>
              <a:tr h="56337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Census -</a:t>
                      </a:r>
                      <a:r>
                        <a:rPr lang="en-IN" b="1" baseline="0" dirty="0" smtClean="0"/>
                        <a:t> 2011</a:t>
                      </a:r>
                      <a:endParaRPr lang="en-IN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5913"/>
              </p:ext>
            </p:extLst>
          </p:nvPr>
        </p:nvGraphicFramePr>
        <p:xfrm>
          <a:off x="16815" y="4581129"/>
          <a:ext cx="3907113" cy="22882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2371"/>
                <a:gridCol w="1302371"/>
                <a:gridCol w="1302371"/>
              </a:tblGrid>
              <a:tr h="54938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Tribal Sub Plan (TSP)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10863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TSP (Tribal Sub-Plan)</a:t>
                      </a:r>
                      <a:endParaRPr lang="en-IN" dirty="0"/>
                    </a:p>
                  </a:txBody>
                  <a:tcPr/>
                </a:tc>
              </a:tr>
              <a:tr h="549385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IN" dirty="0"/>
                    </a:p>
                  </a:txBody>
                  <a:tcPr/>
                </a:tc>
              </a:tr>
              <a:tr h="549385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 descr="C:\Users\Anu\Desktop\odisha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85765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2780"/>
            <a:ext cx="9144000" cy="175432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Mobilization of Additional Resources for </a:t>
            </a:r>
            <a:r>
              <a:rPr lang="en-US" sz="3600" dirty="0"/>
              <a:t>L</a:t>
            </a:r>
            <a:r>
              <a:rPr lang="en-US" sz="3600" dirty="0" smtClean="0"/>
              <a:t>ife Skills Education in Residential Schools  </a:t>
            </a:r>
          </a:p>
          <a:p>
            <a:pPr algn="ctr"/>
            <a:endParaRPr lang="en-IN" sz="36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57158" y="1000108"/>
          <a:ext cx="835824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Activities carried out with these resources: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Training of Teachers, Matrons, ANMs and Peer Educator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Printing of IEC tools for life skills education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District level review and reorientation for HMs and other stakeholders for safety and wellbeing of students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Engagement of PTA/ SMC member on social issues early marriage, teen pregnancy, gender discrimination and promoting girl child education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9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LSE Programme beyond March 2021</a:t>
            </a:r>
          </a:p>
          <a:p>
            <a:pPr algn="ctr"/>
            <a:endParaRPr lang="en-IN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buFontTx/>
              <a:buChar char="•"/>
            </a:pPr>
            <a:r>
              <a:rPr lang="en-US" sz="3600" dirty="0" smtClean="0"/>
              <a:t>Scaling up Life </a:t>
            </a:r>
            <a:r>
              <a:rPr lang="en-US" sz="3600" dirty="0"/>
              <a:t>Skills Education </a:t>
            </a:r>
            <a:r>
              <a:rPr lang="en-US" sz="3600" dirty="0" smtClean="0"/>
              <a:t>intervention to all 1733 </a:t>
            </a:r>
            <a:r>
              <a:rPr lang="en-US" sz="3600" dirty="0"/>
              <a:t>tribal residential schools for safety and wellbeing of students covering all 30 districts </a:t>
            </a:r>
            <a:r>
              <a:rPr lang="en-US" sz="3600" dirty="0" smtClean="0"/>
              <a:t>of </a:t>
            </a:r>
            <a:r>
              <a:rPr lang="en-US" sz="3600" dirty="0"/>
              <a:t>the state </a:t>
            </a:r>
            <a:endParaRPr lang="en-US" sz="3600" dirty="0" smtClean="0"/>
          </a:p>
          <a:p>
            <a:pPr marL="685800" lvl="0" indent="-685800">
              <a:buFontTx/>
              <a:buChar char="•"/>
            </a:pPr>
            <a:endParaRPr lang="en-US" sz="3600" dirty="0"/>
          </a:p>
          <a:p>
            <a:pPr marL="685800" lvl="0" indent="-685800" algn="just">
              <a:buFontTx/>
              <a:buChar char="•"/>
            </a:pPr>
            <a:r>
              <a:rPr lang="en-US" sz="3600" dirty="0" smtClean="0"/>
              <a:t>Support </a:t>
            </a:r>
            <a:r>
              <a:rPr lang="en-US" sz="3600" dirty="0"/>
              <a:t>for implementation of School Health Programme </a:t>
            </a:r>
            <a:r>
              <a:rPr lang="en-US" sz="3600" dirty="0" smtClean="0"/>
              <a:t>(SHP) under </a:t>
            </a:r>
            <a:r>
              <a:rPr lang="en-US" sz="3600" dirty="0" err="1"/>
              <a:t>Ayushman</a:t>
            </a:r>
            <a:r>
              <a:rPr lang="en-US" sz="3600" dirty="0"/>
              <a:t> Bharat in 10 aspirational districts covering around 8400 schools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56992"/>
            <a:ext cx="5830855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6600"/>
                </a:solidFill>
              </a:rPr>
              <a:t>THANK YOU</a:t>
            </a:r>
            <a:endParaRPr lang="en-US" sz="8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9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10004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2661"/>
            <a:ext cx="9144000" cy="58477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Challenges of Tribal Youth and Adolescent in the State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47661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u\Downloads\WhatsApp Image 2021-04-15 at 01.47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980" y="764704"/>
            <a:ext cx="4942731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442913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Number of School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 Tribal Residential </a:t>
            </a:r>
            <a:r>
              <a:rPr lang="en-US" sz="3600" dirty="0"/>
              <a:t>S</a:t>
            </a:r>
            <a:r>
              <a:rPr lang="en-US" sz="3600" dirty="0" smtClean="0"/>
              <a:t>chool</a:t>
            </a:r>
            <a:endParaRPr lang="en-I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764704"/>
            <a:ext cx="4572000" cy="60016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Coverage:</a:t>
            </a:r>
          </a:p>
          <a:p>
            <a:r>
              <a:rPr lang="en-US" sz="2000" dirty="0" smtClean="0"/>
              <a:t>Total School:</a:t>
            </a:r>
            <a:r>
              <a:rPr lang="en-US" sz="2000" b="1" dirty="0" smtClean="0"/>
              <a:t>1733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Sevashram</a:t>
            </a:r>
            <a:r>
              <a:rPr lang="en-US" sz="2000" dirty="0" smtClean="0"/>
              <a:t>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to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</a:t>
            </a:r>
            <a:r>
              <a:rPr lang="en-US" sz="2000" b="1" dirty="0" smtClean="0"/>
              <a:t>506</a:t>
            </a:r>
          </a:p>
          <a:p>
            <a:endParaRPr lang="en-US" sz="2000" b="1" dirty="0" smtClean="0"/>
          </a:p>
          <a:p>
            <a:r>
              <a:rPr lang="en-US" sz="2000" dirty="0" smtClean="0"/>
              <a:t>Ashram School(1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to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</a:t>
            </a:r>
            <a:r>
              <a:rPr lang="en-US" sz="2000" b="1" dirty="0" smtClean="0"/>
              <a:t>705</a:t>
            </a:r>
          </a:p>
          <a:p>
            <a:endParaRPr lang="en-US" sz="2000" b="1" dirty="0" smtClean="0"/>
          </a:p>
          <a:p>
            <a:r>
              <a:rPr lang="en-US" sz="2000" dirty="0" smtClean="0"/>
              <a:t>High school (8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</a:t>
            </a:r>
            <a:r>
              <a:rPr lang="en-US" sz="2000" b="1" dirty="0" smtClean="0"/>
              <a:t>422</a:t>
            </a:r>
          </a:p>
          <a:p>
            <a:endParaRPr lang="en-US" sz="2000" b="1" dirty="0" smtClean="0"/>
          </a:p>
          <a:p>
            <a:r>
              <a:rPr lang="en-US" sz="2000" dirty="0" smtClean="0"/>
              <a:t>Educational complex (1 to 8th): </a:t>
            </a:r>
            <a:r>
              <a:rPr lang="en-US" sz="2000" b="1" dirty="0" smtClean="0"/>
              <a:t>19</a:t>
            </a:r>
          </a:p>
          <a:p>
            <a:endParaRPr lang="en-US" sz="2000" b="1" dirty="0" smtClean="0"/>
          </a:p>
          <a:p>
            <a:r>
              <a:rPr lang="en-US" sz="2000" dirty="0" smtClean="0"/>
              <a:t>EMRS (6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</a:t>
            </a:r>
            <a:r>
              <a:rPr lang="en-US" sz="2000" b="1" dirty="0" smtClean="0"/>
              <a:t>19</a:t>
            </a:r>
          </a:p>
          <a:p>
            <a:endParaRPr lang="en-US" sz="2000" b="1" dirty="0" smtClean="0"/>
          </a:p>
          <a:p>
            <a:r>
              <a:rPr lang="en-US" sz="2000" dirty="0" smtClean="0"/>
              <a:t>Higher Secondary (11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-12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</a:t>
            </a:r>
            <a:r>
              <a:rPr lang="en-US" sz="2000" b="1" dirty="0" smtClean="0"/>
              <a:t>62</a:t>
            </a:r>
          </a:p>
          <a:p>
            <a:endParaRPr lang="en-US" sz="2000" dirty="0" smtClean="0"/>
          </a:p>
          <a:p>
            <a:r>
              <a:rPr lang="en-US" sz="2000" dirty="0" smtClean="0"/>
              <a:t>Total Students</a:t>
            </a:r>
            <a:r>
              <a:rPr lang="en-US" sz="2000" b="1" dirty="0" smtClean="0"/>
              <a:t>: more than 5.75 </a:t>
            </a:r>
            <a:r>
              <a:rPr lang="en-US" sz="2000" b="1" dirty="0" err="1" smtClean="0"/>
              <a:t>lakh</a:t>
            </a:r>
            <a:endParaRPr lang="en-US" sz="2000" b="1" dirty="0" smtClean="0"/>
          </a:p>
          <a:p>
            <a:r>
              <a:rPr lang="en-US" sz="2800" b="1" dirty="0" smtClean="0"/>
              <a:t>Boys:41%</a:t>
            </a:r>
          </a:p>
          <a:p>
            <a:r>
              <a:rPr lang="en-US" sz="2800" b="1" dirty="0" smtClean="0"/>
              <a:t>Girls:59%</a:t>
            </a:r>
            <a:endParaRPr lang="en-IN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643174" y="5214950"/>
            <a:ext cx="357190" cy="285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643174" y="5643578"/>
            <a:ext cx="285752" cy="21431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43174" y="6000768"/>
            <a:ext cx="285752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643174" y="6429396"/>
            <a:ext cx="285752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071802" y="52149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0-20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55721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21-50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59293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51-100</a:t>
            </a:r>
            <a:endParaRPr lang="en-I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63579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&gt;100</a:t>
            </a:r>
            <a:endParaRPr lang="en-IN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LSE Programme </a:t>
            </a:r>
            <a:r>
              <a:rPr lang="mr-IN" sz="3200" dirty="0" smtClean="0"/>
              <a:t>–</a:t>
            </a:r>
            <a:r>
              <a:rPr lang="en-US" sz="3200" dirty="0" smtClean="0"/>
              <a:t> Approaches and Focus</a:t>
            </a:r>
          </a:p>
          <a:p>
            <a:pPr algn="ctr"/>
            <a:endParaRPr lang="en-IN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000108"/>
            <a:ext cx="552450" cy="552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85926"/>
            <a:ext cx="514350" cy="527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714620"/>
            <a:ext cx="609600" cy="561975"/>
          </a:xfrm>
          <a:prstGeom prst="rect">
            <a:avLst/>
          </a:prstGeom>
        </p:spPr>
      </p:pic>
      <p:sp>
        <p:nvSpPr>
          <p:cNvPr id="2050" name="Rounded Rectangle 13"/>
          <p:cNvSpPr>
            <a:spLocks noChangeArrowheads="1"/>
          </p:cNvSpPr>
          <p:nvPr/>
        </p:nvSpPr>
        <p:spPr bwMode="auto">
          <a:xfrm>
            <a:off x="1428728" y="1071546"/>
            <a:ext cx="7358114" cy="57150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Teachers transact weekly life skills sessions on fixed days as part of school timetable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ounded Rectangle 16"/>
          <p:cNvSpPr>
            <a:spLocks noChangeArrowheads="1"/>
          </p:cNvSpPr>
          <p:nvPr/>
        </p:nvSpPr>
        <p:spPr bwMode="auto">
          <a:xfrm>
            <a:off x="1428728" y="1928802"/>
            <a:ext cx="7358114" cy="57150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Female Health Workers  (ANM) conduct health education, screening, counselling and referral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ounded Rectangle 18"/>
          <p:cNvSpPr>
            <a:spLocks noChangeArrowheads="1"/>
          </p:cNvSpPr>
          <p:nvPr/>
        </p:nvSpPr>
        <p:spPr bwMode="auto">
          <a:xfrm>
            <a:off x="1428728" y="2636912"/>
            <a:ext cx="7358114" cy="8640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Matrons  undertake counselling</a:t>
            </a:r>
            <a:r>
              <a:rPr kumimoji="0" lang="en-I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sessions beyond school hours and ensure adherence to safety protocols and covecomming challenges of teean age pregnency and early marriage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643314"/>
            <a:ext cx="552450" cy="55245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14224" r="12902" b="17672"/>
          <a:stretch/>
        </p:blipFill>
        <p:spPr bwMode="auto">
          <a:xfrm>
            <a:off x="357158" y="4429132"/>
            <a:ext cx="619125" cy="59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 descr="Anemia Icon. Hematology Vector Icon Royalty Free Cliparts, Vectors, And  Stock Illustration. Image 132527813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6146141"/>
            <a:ext cx="785818" cy="711859"/>
          </a:xfrm>
          <a:prstGeom prst="rect">
            <a:avLst/>
          </a:prstGeom>
          <a:noFill/>
        </p:spPr>
      </p:pic>
      <p:sp>
        <p:nvSpPr>
          <p:cNvPr id="2056" name="Rounded Rectangle 20"/>
          <p:cNvSpPr>
            <a:spLocks noChangeArrowheads="1"/>
          </p:cNvSpPr>
          <p:nvPr/>
        </p:nvSpPr>
        <p:spPr bwMode="auto">
          <a:xfrm>
            <a:off x="1428728" y="3717032"/>
            <a:ext cx="7358114" cy="57606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Peer Educators provide age appropriate growing up information and influence building positive behaviour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ounded Rectangle 22"/>
          <p:cNvSpPr>
            <a:spLocks noChangeArrowheads="1"/>
          </p:cNvSpPr>
          <p:nvPr/>
        </p:nvSpPr>
        <p:spPr bwMode="auto">
          <a:xfrm>
            <a:off x="1428728" y="4429132"/>
            <a:ext cx="7358114" cy="5524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I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Co-curricular activities promoted to create awareness on rights of young people and reinforce life skills based SRH messages.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357290" y="6143644"/>
            <a:ext cx="7429552" cy="525716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Aneamia</a:t>
            </a: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Screening and Treatment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Logos, Logo, logotype, phone call, social network, Viber, social media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500702"/>
            <a:ext cx="714380" cy="376207"/>
          </a:xfrm>
          <a:prstGeom prst="rect">
            <a:avLst/>
          </a:prstGeom>
          <a:noFill/>
        </p:spPr>
      </p:pic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357290" y="5214950"/>
            <a:ext cx="7429552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Tool Free (18003453040) and </a:t>
            </a:r>
            <a:r>
              <a:rPr kumimoji="0" lang="e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Hotline phone in hostels for reporting emergencies and untoward incidents in school to the state control room.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328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Resources &amp; Communication Tools on LSE</a:t>
            </a:r>
          </a:p>
          <a:p>
            <a:pPr algn="ctr"/>
            <a:endParaRPr lang="en-IN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4286248" cy="37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tools for Student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14282" y="1571612"/>
            <a:ext cx="4143404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857752" y="1071546"/>
            <a:ext cx="428624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tools for Teacher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857752" y="1643050"/>
            <a:ext cx="4071966" cy="500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C:\Users\Anu\Desktop\Anita_LSE\Photos of comics\IMG_20190525_134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390745" cy="193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nu\Desktop\Anita_LSE\Photos of comics\IMG_20190525_134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857364"/>
            <a:ext cx="20002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nu\Desktop\Anita_LSE\Photos of comics\IMG_20190525_133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235742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nu\Downloads\newdoc2019122315_44_44\New Doc 2019-12-23 15.44.44_2.jpg"/>
          <p:cNvPicPr/>
          <p:nvPr/>
        </p:nvPicPr>
        <p:blipFill>
          <a:blip r:embed="rId5" cstate="print"/>
          <a:srcRect l="2857" t="2874" r="3810"/>
          <a:stretch>
            <a:fillRect/>
          </a:stretch>
        </p:blipFill>
        <p:spPr bwMode="auto">
          <a:xfrm>
            <a:off x="2357422" y="4071942"/>
            <a:ext cx="193833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nu\Desktop\Anita_LSE\Photos of comics\IMG_20190525_1339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21455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Anu\Downloads\IMG_20191223_1530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214554"/>
            <a:ext cx="22145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nu\Downloads\New Doc 2019-12-23 15.44.44_5.jpg"/>
          <p:cNvPicPr/>
          <p:nvPr/>
        </p:nvPicPr>
        <p:blipFill>
          <a:blip r:embed="rId8" cstate="print"/>
          <a:srcRect l="1461" r="974"/>
          <a:stretch>
            <a:fillRect/>
          </a:stretch>
        </p:blipFill>
        <p:spPr bwMode="auto">
          <a:xfrm>
            <a:off x="4929190" y="4437112"/>
            <a:ext cx="421481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1484784"/>
            <a:ext cx="2322652" cy="357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FAQs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2357422" y="1571612"/>
            <a:ext cx="2000264" cy="285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Book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2357422" y="3786190"/>
            <a:ext cx="2000264" cy="285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Posters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0" y="3789040"/>
            <a:ext cx="2267744" cy="2880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Comics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4857752" y="1643050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Upper Primary teachers manual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6929454" y="1643050"/>
            <a:ext cx="22145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Teachers manual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0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Issues Addressed under LSE Programme</a:t>
            </a:r>
          </a:p>
          <a:p>
            <a:pPr algn="ctr"/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1739320"/>
              </p:ext>
            </p:extLst>
          </p:nvPr>
        </p:nvGraphicFramePr>
        <p:xfrm>
          <a:off x="0" y="908720"/>
          <a:ext cx="90364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57950" y="1196752"/>
            <a:ext cx="2606538" cy="20179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/>
              <a:t>Promote girl child education and stop school drop out</a:t>
            </a:r>
            <a:endParaRPr lang="en-IN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1052736"/>
            <a:ext cx="2678546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/>
              <a:t>Growing up process - Sexual  and reproductive health and rights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540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Highlight of LSE programme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2015-2018</a:t>
            </a:r>
          </a:p>
          <a:p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•"/>
            </a:pPr>
            <a:r>
              <a:rPr lang="en-US" sz="2500" dirty="0" smtClean="0"/>
              <a:t>Life Skills Education introduced for 8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and 9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Grade students and further expended to schools for covering 7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grade Students </a:t>
            </a:r>
          </a:p>
          <a:p>
            <a:pPr marL="285750" indent="-285750" algn="just">
              <a:buFontTx/>
              <a:buChar char="•"/>
            </a:pPr>
            <a:r>
              <a:rPr lang="en-US" sz="2500" dirty="0" smtClean="0"/>
              <a:t>Training and capacity building of around 2000 </a:t>
            </a:r>
            <a:r>
              <a:rPr lang="en-US" sz="2500" dirty="0"/>
              <a:t>teachers, 260 ANMs, </a:t>
            </a:r>
            <a:r>
              <a:rPr lang="en-US" sz="2500" dirty="0" smtClean="0"/>
              <a:t>2000 matrons, 300 </a:t>
            </a:r>
            <a:r>
              <a:rPr lang="en-US" sz="2500" dirty="0"/>
              <a:t>supervisory cadre officials </a:t>
            </a:r>
            <a:r>
              <a:rPr lang="en-US" sz="2500" dirty="0" smtClean="0"/>
              <a:t>and </a:t>
            </a:r>
            <a:r>
              <a:rPr lang="en-US" sz="2500" dirty="0"/>
              <a:t>4000 key </a:t>
            </a:r>
            <a:r>
              <a:rPr lang="en-US" sz="2500" dirty="0" smtClean="0"/>
              <a:t>functionaries </a:t>
            </a:r>
            <a:r>
              <a:rPr lang="en-US" sz="2500" dirty="0"/>
              <a:t>responsible </a:t>
            </a:r>
            <a:r>
              <a:rPr lang="en-US" sz="2500" dirty="0" smtClean="0"/>
              <a:t>for management of residential Schools</a:t>
            </a:r>
          </a:p>
          <a:p>
            <a:pPr marL="285750" lvl="0" indent="-285750" algn="just">
              <a:buFontTx/>
              <a:buChar char="•"/>
            </a:pPr>
            <a:r>
              <a:rPr lang="en-US" sz="2500" dirty="0"/>
              <a:t>F</a:t>
            </a:r>
            <a:r>
              <a:rPr lang="en-US" sz="2500" dirty="0" smtClean="0"/>
              <a:t>ixed weekly period on LSE by </a:t>
            </a:r>
            <a:r>
              <a:rPr lang="en-US" sz="2500" dirty="0"/>
              <a:t>trained teachers</a:t>
            </a:r>
          </a:p>
          <a:p>
            <a:pPr marL="285750" indent="-285750" algn="just">
              <a:buFontTx/>
              <a:buChar char="•"/>
            </a:pPr>
            <a:r>
              <a:rPr lang="en-US" sz="2500" dirty="0" smtClean="0"/>
              <a:t>Creative communication activates  for promoting life skills </a:t>
            </a:r>
          </a:p>
          <a:p>
            <a:pPr marL="285750" indent="-285750" algn="just">
              <a:buFontTx/>
              <a:buChar char="•"/>
            </a:pPr>
            <a:r>
              <a:rPr lang="en-US" sz="2500" dirty="0" smtClean="0"/>
              <a:t>Supported department to frame guideline for safety of students and zero tolerance for sexual abuse of Student </a:t>
            </a:r>
          </a:p>
          <a:p>
            <a:pPr marL="285750" indent="-285750" algn="just">
              <a:buFontTx/>
              <a:buChar char="•"/>
            </a:pPr>
            <a:r>
              <a:rPr lang="en-US" sz="2500" dirty="0" smtClean="0"/>
              <a:t>Engagement with SMC and PTA for addressing the issues relating to girl child education, Child marriage and Teen age pregnancy </a:t>
            </a:r>
          </a:p>
          <a:p>
            <a:pPr marL="285750" lvl="0" indent="-285750" algn="just">
              <a:buFontTx/>
              <a:buChar char="•"/>
            </a:pPr>
            <a:r>
              <a:rPr lang="en-US" sz="2500" dirty="0" smtClean="0"/>
              <a:t>Supported </a:t>
            </a:r>
            <a:r>
              <a:rPr lang="en-US" sz="2500" dirty="0"/>
              <a:t>for strengthening school monitoring by instituting a monitoring checklist </a:t>
            </a:r>
            <a:r>
              <a:rPr lang="en-US" sz="2500" dirty="0" smtClean="0"/>
              <a:t>for supervisory officers </a:t>
            </a:r>
          </a:p>
          <a:p>
            <a:pPr marL="285750" lvl="0" indent="-285750" algn="just">
              <a:buFontTx/>
              <a:buChar char="•"/>
            </a:pPr>
            <a:r>
              <a:rPr lang="en-US" sz="2500" dirty="0" smtClean="0"/>
              <a:t>Facilitated for establishment of Control room and Tool free/Hotline phone for reporting sexual abuse and untoward incidence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3814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07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Highlights of Outcome of LSE Programme (2015-2018)</a:t>
            </a:r>
          </a:p>
          <a:p>
            <a:pPr algn="ctr"/>
            <a:endParaRPr lang="en-IN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547664" y="1268760"/>
            <a:ext cx="714380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Life </a:t>
            </a:r>
            <a:r>
              <a:rPr lang="en-US" sz="2000" dirty="0" smtClean="0"/>
              <a:t>Skills Education become a core </a:t>
            </a:r>
            <a:r>
              <a:rPr lang="en-US" sz="2000" dirty="0"/>
              <a:t>activity at Schools and Hostels</a:t>
            </a:r>
            <a:endParaRPr lang="en-IN" sz="2000" dirty="0"/>
          </a:p>
          <a:p>
            <a:pPr algn="ctr"/>
            <a:endParaRPr lang="en-IN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643042" y="2928934"/>
            <a:ext cx="714380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Zero tolerance policy for sexual abuse of students in Schools and implemented SOP on safety protocols</a:t>
            </a:r>
            <a:endParaRPr lang="en-IN" sz="2000" dirty="0"/>
          </a:p>
        </p:txBody>
      </p:sp>
      <p:sp>
        <p:nvSpPr>
          <p:cNvPr id="8" name="Right Arrow 7"/>
          <p:cNvSpPr/>
          <p:nvPr/>
        </p:nvSpPr>
        <p:spPr>
          <a:xfrm>
            <a:off x="539552" y="1556792"/>
            <a:ext cx="857256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428596" y="5143512"/>
            <a:ext cx="928694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500034" y="3286124"/>
            <a:ext cx="928694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1714480" y="4714884"/>
            <a:ext cx="7000924" cy="10001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State level control room/School </a:t>
            </a:r>
            <a:r>
              <a:rPr lang="en-US" sz="2000" dirty="0"/>
              <a:t>monitoring cell and </a:t>
            </a:r>
            <a:r>
              <a:rPr lang="en-US" sz="2000" dirty="0" smtClean="0"/>
              <a:t>Hot </a:t>
            </a:r>
            <a:r>
              <a:rPr lang="en-US" sz="2000" dirty="0"/>
              <a:t>line/ Toll free number for reporting of sexual abuse</a:t>
            </a:r>
            <a:endParaRPr lang="en-IN" sz="2000" dirty="0"/>
          </a:p>
          <a:p>
            <a:pPr algn="ctr"/>
            <a:endParaRPr lang="en-I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1529</Words>
  <Application>Microsoft Macintosh PowerPoint</Application>
  <PresentationFormat>On-screen Show (4:3)</PresentationFormat>
  <Paragraphs>235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Life Skills Education Programme for Underprivileged and Vulnerable Adolescent in Tribal Residential Schools</vt:lpstr>
      <vt:lpstr>Project Background</vt:lpstr>
      <vt:lpstr>Challenges of Tribal Youth and Adolescent in the 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With APPI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</dc:creator>
  <cp:lastModifiedBy>Sushanta Panda</cp:lastModifiedBy>
  <cp:revision>156</cp:revision>
  <dcterms:created xsi:type="dcterms:W3CDTF">2021-04-14T04:59:13Z</dcterms:created>
  <dcterms:modified xsi:type="dcterms:W3CDTF">2021-07-06T03:45:02Z</dcterms:modified>
</cp:coreProperties>
</file>