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29" r:id="rId2"/>
    <p:sldId id="343" r:id="rId3"/>
    <p:sldId id="352" r:id="rId4"/>
    <p:sldId id="371" r:id="rId5"/>
    <p:sldId id="376" r:id="rId6"/>
    <p:sldId id="373" r:id="rId7"/>
    <p:sldId id="374" r:id="rId8"/>
    <p:sldId id="375" r:id="rId9"/>
    <p:sldId id="353" r:id="rId10"/>
    <p:sldId id="362" r:id="rId11"/>
    <p:sldId id="355" r:id="rId12"/>
    <p:sldId id="380" r:id="rId13"/>
    <p:sldId id="378" r:id="rId14"/>
    <p:sldId id="379" r:id="rId15"/>
    <p:sldId id="359" r:id="rId16"/>
    <p:sldId id="349" r:id="rId17"/>
    <p:sldId id="335" r:id="rId18"/>
    <p:sldId id="336" r:id="rId19"/>
    <p:sldId id="331" r:id="rId20"/>
    <p:sldId id="340" r:id="rId21"/>
    <p:sldId id="339" r:id="rId22"/>
    <p:sldId id="334" r:id="rId23"/>
    <p:sldId id="328" r:id="rId24"/>
    <p:sldId id="307" r:id="rId25"/>
    <p:sldId id="327" r:id="rId26"/>
    <p:sldId id="322" r:id="rId27"/>
    <p:sldId id="351" r:id="rId28"/>
    <p:sldId id="345" r:id="rId29"/>
    <p:sldId id="341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pesh" initials="Roopesh" lastIdx="3" clrIdx="0">
    <p:extLst>
      <p:ext uri="{19B8F6BF-5375-455C-9EA6-DF929625EA0E}">
        <p15:presenceInfo xmlns:p15="http://schemas.microsoft.com/office/powerpoint/2012/main" xmlns="" userId="Roopes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3" autoAdjust="0"/>
    <p:restoredTop sz="94607" autoAdjust="0"/>
  </p:normalViewPr>
  <p:slideViewPr>
    <p:cSldViewPr snapToGrid="0">
      <p:cViewPr varScale="1">
        <p:scale>
          <a:sx n="69" d="100"/>
          <a:sy n="69" d="100"/>
        </p:scale>
        <p:origin x="-732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1880" y="4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Working%20Shee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Working%20Sheet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nu\Desktop\Working%20Sheet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nu\Desktop\Working%20Sheet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PPT_linelist%20of%20severe%20anaemic_schoolwise%20HB%20level%20changes\PPT%20&amp;working%20sheet\Working%20Shee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ish\Desktop\Anaemia%20Retesting%20slides%20and%20excel%20sheet\Comparative%20Assessment\Total_surveyed%20(1)%20(1)\Total_surveyed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manish\Desktop\Anaemia%20Retesting%20slides%20and%20excel%20sheet\Comparative%20Assessment\Total_surveyed%20(1)%20(1)\Total_surveyed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Anu\Desktop\Graph_1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Anu\Desktop\Graph_1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Anu\Desktop\Graph_1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Anu\Desktop\Graph_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PPT_linelist%20of%20severe%20anaemic_schoolwise%20HB%20level%20changes\PPT%20&amp;working%20sheet\Working%20Sheet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Anu\Desktop\Graph_1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Anu\Desktop\Graph_1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Anu\Desktop\Graph_1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Anu\Desktop\Graph_1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Anu\Desktop\Graph_1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Anu\Desktop\Graph_1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Anu\Desktop\Graph_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Graph_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PPT_linelist%20of%20severe%20anaemic_schoolwise%20HB%20level%20changes\PPT%20&amp;working%20sheet\Working%20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PPT_linelist%20of%20severe%20anaemic_schoolwise%20HB%20level%20changes\PPT%20&amp;working%20sheet\Working%20Sh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Working%20Shee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Working%20Shee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Working%20Shee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\Desktop\PPT_linelist%20of%20severe%20anaemic_schoolwise%20HB%20level%20changes\PPT%20&amp;working%20sheet\Working%20Shee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nu\Desktop\PPT_linelist%20of%20severe%20anaemic_schoolwise%20HB%20level%20changes\PPT%20&amp;working%20sheet\Working%20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1.2510339836172765E-2"/>
          <c:y val="9.5695962070610679E-2"/>
          <c:w val="0.97497932032765411"/>
          <c:h val="0.71755354641184754"/>
        </c:manualLayout>
      </c:layout>
      <c:barChart>
        <c:barDir val="col"/>
        <c:grouping val="clustered"/>
        <c:ser>
          <c:idx val="0"/>
          <c:order val="0"/>
          <c:tx>
            <c:strRef>
              <c:f>Sheet6!$C$3</c:f>
              <c:strCache>
                <c:ptCount val="1"/>
                <c:pt idx="0">
                  <c:v>No Anaemia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4000</a:t>
                    </a:r>
                  </a:p>
                  <a:p>
                    <a:r>
                      <a:rPr lang="en-US" smtClean="0"/>
                      <a:t>(47.3%)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8523</a:t>
                    </a:r>
                  </a:p>
                  <a:p>
                    <a:r>
                      <a:rPr lang="en-US" smtClean="0"/>
                      <a:t>(55.7%)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6138</a:t>
                    </a:r>
                  </a:p>
                  <a:p>
                    <a:r>
                      <a:rPr lang="en-US" smtClean="0"/>
                      <a:t>(44.2%)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7571</a:t>
                    </a:r>
                  </a:p>
                  <a:p>
                    <a:r>
                      <a:rPr lang="en-US" smtClean="0"/>
                      <a:t>(47.9%)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8201</a:t>
                    </a:r>
                  </a:p>
                  <a:p>
                    <a:r>
                      <a:rPr lang="en-US" smtClean="0"/>
                      <a:t>(42%)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Sheet6!$B$4:$B$8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Sheet6!$C$4:$C$8</c:f>
              <c:numCache>
                <c:formatCode>General</c:formatCode>
                <c:ptCount val="5"/>
                <c:pt idx="0">
                  <c:v>4000</c:v>
                </c:pt>
                <c:pt idx="1">
                  <c:v>8523</c:v>
                </c:pt>
                <c:pt idx="2">
                  <c:v>6138</c:v>
                </c:pt>
                <c:pt idx="3">
                  <c:v>7571</c:v>
                </c:pt>
                <c:pt idx="4">
                  <c:v>8201</c:v>
                </c:pt>
              </c:numCache>
            </c:numRef>
          </c:val>
        </c:ser>
        <c:ser>
          <c:idx val="1"/>
          <c:order val="1"/>
          <c:tx>
            <c:strRef>
              <c:f>Sheet6!$D$3</c:f>
              <c:strCache>
                <c:ptCount val="1"/>
                <c:pt idx="0">
                  <c:v>Mild Anaemia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2233</a:t>
                    </a:r>
                  </a:p>
                  <a:p>
                    <a:r>
                      <a:rPr lang="en-US" smtClean="0"/>
                      <a:t>(26.4%)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3739</a:t>
                    </a:r>
                  </a:p>
                  <a:p>
                    <a:r>
                      <a:rPr lang="en-US" dirty="0" smtClean="0"/>
                      <a:t>(24.4%)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3912</a:t>
                    </a:r>
                  </a:p>
                  <a:p>
                    <a:r>
                      <a:rPr lang="en-US" smtClean="0"/>
                      <a:t>(28.2%)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3662</a:t>
                    </a:r>
                  </a:p>
                  <a:p>
                    <a:r>
                      <a:rPr lang="en-US" smtClean="0"/>
                      <a:t>(23.2%)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-1.1373036214702545E-2"/>
                  <c:y val="7.051281415729190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5189</a:t>
                    </a:r>
                  </a:p>
                  <a:p>
                    <a:r>
                      <a:rPr lang="en-US" smtClean="0"/>
                      <a:t>(26.6%)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Sheet6!$B$4:$B$8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Sheet6!$D$4:$D$8</c:f>
              <c:numCache>
                <c:formatCode>General</c:formatCode>
                <c:ptCount val="5"/>
                <c:pt idx="0">
                  <c:v>2233</c:v>
                </c:pt>
                <c:pt idx="1">
                  <c:v>3739</c:v>
                </c:pt>
                <c:pt idx="2">
                  <c:v>3912</c:v>
                </c:pt>
                <c:pt idx="3">
                  <c:v>3662</c:v>
                </c:pt>
                <c:pt idx="4">
                  <c:v>5189</c:v>
                </c:pt>
              </c:numCache>
            </c:numRef>
          </c:val>
        </c:ser>
        <c:ser>
          <c:idx val="2"/>
          <c:order val="2"/>
          <c:tx>
            <c:strRef>
              <c:f>Sheet6!$E$3</c:f>
              <c:strCache>
                <c:ptCount val="1"/>
                <c:pt idx="0">
                  <c:v>Moderate Anaemia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8196857943524009E-2"/>
                  <c:y val="9.677419354838730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2134</a:t>
                    </a:r>
                  </a:p>
                  <a:p>
                    <a:r>
                      <a:rPr lang="en-US" smtClean="0"/>
                      <a:t>(25.3%)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1.705955432205377E-2"/>
                  <c:y val="7.05128141572919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2897</a:t>
                    </a:r>
                  </a:p>
                  <a:p>
                    <a:r>
                      <a:rPr lang="en-US" dirty="0" smtClean="0"/>
                      <a:t>(18.9%)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1.8196857943524009E-2"/>
                  <c:y val="9.82142768619418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3737</a:t>
                    </a:r>
                  </a:p>
                  <a:p>
                    <a:r>
                      <a:rPr lang="en-US" dirty="0" smtClean="0"/>
                      <a:t>(26.9%)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2.2746072429405163E-2"/>
                  <c:y val="0.123397424775260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4300</a:t>
                    </a:r>
                  </a:p>
                  <a:p>
                    <a:r>
                      <a:rPr lang="en-US" dirty="0" smtClean="0"/>
                      <a:t>(27.2%)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5945</a:t>
                    </a:r>
                  </a:p>
                  <a:p>
                    <a:r>
                      <a:rPr lang="en-US" smtClean="0"/>
                      <a:t>(30.5%)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Sheet6!$B$4:$B$8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Sheet6!$E$4:$E$8</c:f>
              <c:numCache>
                <c:formatCode>General</c:formatCode>
                <c:ptCount val="5"/>
                <c:pt idx="0">
                  <c:v>2134</c:v>
                </c:pt>
                <c:pt idx="1">
                  <c:v>2897</c:v>
                </c:pt>
                <c:pt idx="2">
                  <c:v>3737</c:v>
                </c:pt>
                <c:pt idx="3">
                  <c:v>4300</c:v>
                </c:pt>
                <c:pt idx="4">
                  <c:v>5945</c:v>
                </c:pt>
              </c:numCache>
            </c:numRef>
          </c:val>
        </c:ser>
        <c:ser>
          <c:idx val="3"/>
          <c:order val="3"/>
          <c:tx>
            <c:strRef>
              <c:f>Sheet6!$F$3</c:f>
              <c:strCache>
                <c:ptCount val="1"/>
                <c:pt idx="0">
                  <c:v>Severe Anaemia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9334161564994262E-2"/>
                  <c:y val="8.064516129032292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82</a:t>
                    </a:r>
                  </a:p>
                  <a:p>
                    <a:r>
                      <a:rPr lang="en-US" smtClean="0"/>
                      <a:t>(1%)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150</a:t>
                    </a:r>
                  </a:p>
                  <a:p>
                    <a:r>
                      <a:rPr lang="en-US" smtClean="0"/>
                      <a:t>(1%)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94</a:t>
                    </a:r>
                  </a:p>
                  <a:p>
                    <a:r>
                      <a:rPr lang="en-US" smtClean="0"/>
                      <a:t>(07%)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263(107%)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168</a:t>
                    </a:r>
                  </a:p>
                  <a:p>
                    <a:r>
                      <a:rPr lang="en-US" smtClean="0"/>
                      <a:t>(09%)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Sheet6!$B$4:$B$8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Sheet6!$F$4:$F$8</c:f>
              <c:numCache>
                <c:formatCode>General</c:formatCode>
                <c:ptCount val="5"/>
                <c:pt idx="0">
                  <c:v>82</c:v>
                </c:pt>
                <c:pt idx="1">
                  <c:v>150</c:v>
                </c:pt>
                <c:pt idx="2">
                  <c:v>94</c:v>
                </c:pt>
                <c:pt idx="3">
                  <c:v>263</c:v>
                </c:pt>
                <c:pt idx="4">
                  <c:v>168</c:v>
                </c:pt>
              </c:numCache>
            </c:numRef>
          </c:val>
        </c:ser>
        <c:dLbls>
          <c:showVal val="1"/>
        </c:dLbls>
        <c:axId val="48566272"/>
        <c:axId val="48567808"/>
      </c:barChart>
      <c:catAx>
        <c:axId val="48566272"/>
        <c:scaling>
          <c:orientation val="minMax"/>
        </c:scaling>
        <c:axPos val="b"/>
        <c:tickLblPos val="nextTo"/>
        <c:crossAx val="48567808"/>
        <c:crosses val="autoZero"/>
        <c:auto val="1"/>
        <c:lblAlgn val="ctr"/>
        <c:lblOffset val="100"/>
      </c:catAx>
      <c:valAx>
        <c:axId val="48567808"/>
        <c:scaling>
          <c:orientation val="minMax"/>
        </c:scaling>
        <c:delete val="1"/>
        <c:axPos val="l"/>
        <c:numFmt formatCode="General" sourceLinked="1"/>
        <c:tickLblPos val="nextTo"/>
        <c:crossAx val="4856627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 dirty="0"/>
              <a:t>Average Reduction of </a:t>
            </a:r>
            <a:r>
              <a:rPr lang="en-IN" dirty="0" smtClean="0"/>
              <a:t>Anaemia-(</a:t>
            </a:r>
            <a:r>
              <a:rPr lang="en-IN" dirty="0" err="1" smtClean="0"/>
              <a:t>Mild+Moderate+Severe</a:t>
            </a:r>
            <a:r>
              <a:rPr lang="en-IN" dirty="0" smtClean="0"/>
              <a:t>)</a:t>
            </a:r>
            <a:endParaRPr lang="en-IN" dirty="0"/>
          </a:p>
        </c:rich>
      </c:tx>
      <c:layout/>
    </c:title>
    <c:plotArea>
      <c:layout>
        <c:manualLayout>
          <c:layoutTarget val="inner"/>
          <c:xMode val="edge"/>
          <c:yMode val="edge"/>
          <c:x val="1.7385056094495061E-2"/>
          <c:y val="0.10797919429694428"/>
          <c:w val="0.96522988781100993"/>
          <c:h val="0.59935459554265458"/>
        </c:manualLayout>
      </c:layout>
      <c:barChart>
        <c:barDir val="col"/>
        <c:grouping val="clustered"/>
        <c:ser>
          <c:idx val="0"/>
          <c:order val="0"/>
          <c:tx>
            <c:strRef>
              <c:f>Sheet5!$B$2</c:f>
              <c:strCache>
                <c:ptCount val="1"/>
                <c:pt idx="0">
                  <c:v>Average Reduction of Anaemia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35.88%</a:t>
                    </a:r>
                    <a:endParaRPr lang="en-US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Val val="1"/>
          </c:dLbls>
          <c:cat>
            <c:strRef>
              <c:f>Sheet5!$A$3:$A$7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Sheet5!$B$3:$B$7</c:f>
              <c:numCache>
                <c:formatCode>0.00%</c:formatCode>
                <c:ptCount val="5"/>
                <c:pt idx="0">
                  <c:v>0.38420000000000032</c:v>
                </c:pt>
                <c:pt idx="1">
                  <c:v>0.36730000000000101</c:v>
                </c:pt>
                <c:pt idx="2">
                  <c:v>0.21990000000000054</c:v>
                </c:pt>
                <c:pt idx="3">
                  <c:v>0.35870000000000002</c:v>
                </c:pt>
                <c:pt idx="4">
                  <c:v>0.28770000000000001</c:v>
                </c:pt>
              </c:numCache>
            </c:numRef>
          </c:val>
        </c:ser>
        <c:axId val="49471872"/>
        <c:axId val="49473408"/>
      </c:barChart>
      <c:catAx>
        <c:axId val="49471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9473408"/>
        <c:crosses val="autoZero"/>
        <c:auto val="1"/>
        <c:lblAlgn val="ctr"/>
        <c:lblOffset val="100"/>
      </c:catAx>
      <c:valAx>
        <c:axId val="49473408"/>
        <c:scaling>
          <c:orientation val="minMax"/>
        </c:scaling>
        <c:delete val="1"/>
        <c:axPos val="l"/>
        <c:numFmt formatCode="0.00%" sourceLinked="1"/>
        <c:tickLblPos val="nextTo"/>
        <c:crossAx val="49471872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0"/>
          <c:y val="0.10828373429223433"/>
          <c:w val="0.97358927477691837"/>
          <c:h val="0.65686507706812236"/>
        </c:manualLayout>
      </c:layout>
      <c:barChart>
        <c:barDir val="col"/>
        <c:grouping val="clustered"/>
        <c:ser>
          <c:idx val="0"/>
          <c:order val="0"/>
          <c:tx>
            <c:strRef>
              <c:f>'Slide 9'!$C$5</c:f>
              <c:strCache>
                <c:ptCount val="1"/>
                <c:pt idx="0">
                  <c:v>&gt;75% Anaemic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-3.0555555555555582E-2"/>
                  <c:y val="7.4074074074074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</a:p>
                  <a:p>
                    <a:r>
                      <a:rPr lang="en-US"/>
                      <a:t>29.41%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E8-491B-9401-73BB0413C75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</a:p>
                  <a:p>
                    <a:r>
                      <a:rPr lang="en-US"/>
                      <a:t>(14.13%)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E8-491B-9401-73BB0413C755}"/>
                </c:ext>
              </c:extLst>
            </c:dLbl>
            <c:dLbl>
              <c:idx val="2"/>
              <c:layout>
                <c:manualLayout>
                  <c:x val="-1.1111329833770781E-2"/>
                  <c:y val="2.77777777777779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</a:p>
                  <a:p>
                    <a:r>
                      <a:rPr lang="en-US"/>
                      <a:t>(26.74%)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E8-491B-9401-73BB0413C755}"/>
                </c:ext>
              </c:extLst>
            </c:dLbl>
            <c:dLbl>
              <c:idx val="3"/>
              <c:layout>
                <c:manualLayout>
                  <c:x val="2.7777777777778004E-3"/>
                  <c:y val="0.1111111111111111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</a:t>
                    </a:r>
                  </a:p>
                  <a:p>
                    <a:r>
                      <a:rPr lang="en-US"/>
                      <a:t>(29.89%)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E8-491B-9401-73BB0413C755}"/>
                </c:ext>
              </c:extLst>
            </c:dLbl>
            <c:dLbl>
              <c:idx val="4"/>
              <c:layout>
                <c:manualLayout>
                  <c:x val="-1.0185067526416119E-16"/>
                  <c:y val="5.55555555555554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</a:p>
                  <a:p>
                    <a:r>
                      <a:rPr lang="en-US"/>
                      <a:t>(21.52%)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E8-491B-9401-73BB0413C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9'!$B$6:$B$10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'Slide 9'!$C$6:$C$10</c:f>
              <c:numCache>
                <c:formatCode>General</c:formatCode>
                <c:ptCount val="5"/>
                <c:pt idx="0">
                  <c:v>15</c:v>
                </c:pt>
                <c:pt idx="1">
                  <c:v>13</c:v>
                </c:pt>
                <c:pt idx="2">
                  <c:v>23</c:v>
                </c:pt>
                <c:pt idx="3">
                  <c:v>26</c:v>
                </c:pt>
                <c:pt idx="4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DE8-491B-9401-73BB0413C755}"/>
            </c:ext>
          </c:extLst>
        </c:ser>
        <c:ser>
          <c:idx val="1"/>
          <c:order val="1"/>
          <c:tx>
            <c:strRef>
              <c:f>'Slide 9'!$D$5</c:f>
              <c:strCache>
                <c:ptCount val="1"/>
                <c:pt idx="0">
                  <c:v>50-75% Anaemic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</a:p>
                  <a:p>
                    <a:r>
                      <a:rPr lang="en-US"/>
                      <a:t>(35.29%)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E8-491B-9401-73BB0413C755}"/>
                </c:ext>
              </c:extLst>
            </c:dLbl>
            <c:dLbl>
              <c:idx val="1"/>
              <c:layout>
                <c:manualLayout>
                  <c:x val="0"/>
                  <c:y val="5.092592592592592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</a:p>
                  <a:p>
                    <a:r>
                      <a:rPr lang="en-US"/>
                      <a:t>(36.96%)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E8-491B-9401-73BB0413C75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37</a:t>
                    </a:r>
                  </a:p>
                  <a:p>
                    <a:r>
                      <a:rPr lang="en-US"/>
                      <a:t>(43.02%)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E8-491B-9401-73BB0413C755}"/>
                </c:ext>
              </c:extLst>
            </c:dLbl>
            <c:dLbl>
              <c:idx val="3"/>
              <c:layout>
                <c:manualLayout>
                  <c:x val="-2.2222222222222251E-2"/>
                  <c:y val="9.259259259259307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</a:p>
                  <a:p>
                    <a:r>
                      <a:rPr lang="en-US"/>
                      <a:t>(34.48%)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E8-491B-9401-73BB0413C755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37</a:t>
                    </a:r>
                  </a:p>
                  <a:p>
                    <a:r>
                      <a:rPr lang="en-US"/>
                      <a:t>(46.84%)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E8-491B-9401-73BB0413C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9'!$B$6:$B$10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'Slide 9'!$D$6:$D$10</c:f>
              <c:numCache>
                <c:formatCode>General</c:formatCode>
                <c:ptCount val="5"/>
                <c:pt idx="0">
                  <c:v>18</c:v>
                </c:pt>
                <c:pt idx="1">
                  <c:v>34</c:v>
                </c:pt>
                <c:pt idx="2">
                  <c:v>37</c:v>
                </c:pt>
                <c:pt idx="3">
                  <c:v>30</c:v>
                </c:pt>
                <c:pt idx="4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8DE8-491B-9401-73BB0413C755}"/>
            </c:ext>
          </c:extLst>
        </c:ser>
        <c:ser>
          <c:idx val="2"/>
          <c:order val="2"/>
          <c:tx>
            <c:strRef>
              <c:f>'Slide 9'!$E$5</c:f>
              <c:strCache>
                <c:ptCount val="1"/>
                <c:pt idx="0">
                  <c:v>&lt;50% Anaemic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2.2222222222222251E-2"/>
                  <c:y val="0.12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</a:p>
                  <a:p>
                    <a:r>
                      <a:rPr lang="en-US"/>
                      <a:t>(35.29%)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DE8-491B-9401-73BB0413C75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45</a:t>
                    </a:r>
                  </a:p>
                  <a:p>
                    <a:r>
                      <a:rPr lang="en-US"/>
                      <a:t>(48.91%)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DE8-491B-9401-73BB0413C75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26</a:t>
                    </a:r>
                  </a:p>
                  <a:p>
                    <a:r>
                      <a:rPr lang="en-US"/>
                      <a:t>(30.23%)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DE8-491B-9401-73BB0413C755}"/>
                </c:ext>
              </c:extLst>
            </c:dLbl>
            <c:dLbl>
              <c:idx val="3"/>
              <c:layout>
                <c:manualLayout>
                  <c:x val="2.7777777777777964E-2"/>
                  <c:y val="0.1203703703703703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31</a:t>
                    </a:r>
                  </a:p>
                  <a:p>
                    <a:r>
                      <a:rPr lang="en-US"/>
                      <a:t>(35.63%)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DE8-491B-9401-73BB0413C755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</a:p>
                  <a:p>
                    <a:r>
                      <a:rPr lang="en-US"/>
                      <a:t>(31.65%)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DE8-491B-9401-73BB0413C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9'!$B$6:$B$10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'Slide 9'!$E$6:$E$10</c:f>
              <c:numCache>
                <c:formatCode>General</c:formatCode>
                <c:ptCount val="5"/>
                <c:pt idx="0">
                  <c:v>18</c:v>
                </c:pt>
                <c:pt idx="1">
                  <c:v>45</c:v>
                </c:pt>
                <c:pt idx="2">
                  <c:v>26</c:v>
                </c:pt>
                <c:pt idx="3">
                  <c:v>31</c:v>
                </c:pt>
                <c:pt idx="4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8DE8-491B-9401-73BB0413C755}"/>
            </c:ext>
          </c:extLst>
        </c:ser>
        <c:dLbls>
          <c:showVal val="1"/>
        </c:dLbls>
        <c:axId val="49582464"/>
        <c:axId val="49584000"/>
      </c:barChart>
      <c:catAx>
        <c:axId val="4958246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9584000"/>
        <c:crosses val="autoZero"/>
        <c:auto val="1"/>
        <c:lblAlgn val="ctr"/>
        <c:lblOffset val="100"/>
      </c:catAx>
      <c:valAx>
        <c:axId val="49584000"/>
        <c:scaling>
          <c:orientation val="minMax"/>
        </c:scaling>
        <c:delete val="1"/>
        <c:axPos val="l"/>
        <c:numFmt formatCode="General" sourceLinked="1"/>
        <c:tickLblPos val="nextTo"/>
        <c:crossAx val="495824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 b="1"/>
          </a:pPr>
          <a:endParaRPr lang="en-US"/>
        </a:p>
      </c:txPr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588373259658241E-2"/>
          <c:y val="0.13531233595800524"/>
          <c:w val="0.92823253480683365"/>
          <c:h val="0.62705586801649982"/>
        </c:manualLayout>
      </c:layout>
      <c:barChart>
        <c:barDir val="col"/>
        <c:grouping val="clustered"/>
        <c:ser>
          <c:idx val="0"/>
          <c:order val="0"/>
          <c:tx>
            <c:strRef>
              <c:f>'Slide 9'!$C$17</c:f>
              <c:strCache>
                <c:ptCount val="1"/>
                <c:pt idx="0">
                  <c:v>&gt;75% Anaemic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44</a:t>
                    </a:r>
                  </a:p>
                  <a:p>
                    <a:r>
                      <a:rPr lang="en-US"/>
                      <a:t>86.27%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F2-4FE8-BB1A-7A5227E4B9B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51</a:t>
                    </a:r>
                  </a:p>
                  <a:p>
                    <a:r>
                      <a:rPr lang="en-US"/>
                      <a:t>(55.43%)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F2-4FE8-BB1A-7A5227E4B9B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</a:p>
                  <a:p>
                    <a:r>
                      <a:rPr lang="en-US"/>
                      <a:t>(56.98%)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F2-4FE8-BB1A-7A5227E4B9B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69</a:t>
                    </a:r>
                  </a:p>
                  <a:p>
                    <a:r>
                      <a:rPr lang="en-US"/>
                      <a:t>(80.23%)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F2-4FE8-BB1A-7A5227E4B9B2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63</a:t>
                    </a:r>
                  </a:p>
                  <a:p>
                    <a:r>
                      <a:rPr lang="en-US"/>
                      <a:t>(79.75%)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F2-4FE8-BB1A-7A5227E4B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9'!$B$18:$B$22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'Slide 9'!$C$18:$C$22</c:f>
              <c:numCache>
                <c:formatCode>General</c:formatCode>
                <c:ptCount val="5"/>
                <c:pt idx="0">
                  <c:v>44</c:v>
                </c:pt>
                <c:pt idx="1">
                  <c:v>51</c:v>
                </c:pt>
                <c:pt idx="2">
                  <c:v>49</c:v>
                </c:pt>
                <c:pt idx="3">
                  <c:v>69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1F2-4FE8-BB1A-7A5227E4B9B2}"/>
            </c:ext>
          </c:extLst>
        </c:ser>
        <c:ser>
          <c:idx val="1"/>
          <c:order val="1"/>
          <c:tx>
            <c:strRef>
              <c:f>'Slide 9'!$D$17</c:f>
              <c:strCache>
                <c:ptCount val="1"/>
                <c:pt idx="0">
                  <c:v>50-75% Anaemic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</a:p>
                  <a:p>
                    <a:r>
                      <a:rPr lang="en-US"/>
                      <a:t>(13.73)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F2-4FE8-BB1A-7A5227E4B9B2}"/>
                </c:ext>
              </c:extLst>
            </c:dLbl>
            <c:dLbl>
              <c:idx val="1"/>
              <c:layout>
                <c:manualLayout>
                  <c:x val="2.7777777777777964E-2"/>
                  <c:y val="3.703703703703705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35</a:t>
                    </a:r>
                  </a:p>
                  <a:p>
                    <a:r>
                      <a:rPr lang="en-US"/>
                      <a:t>(38.04%)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F2-4FE8-BB1A-7A5227E4B9B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</a:p>
                  <a:p>
                    <a:r>
                      <a:rPr lang="en-US"/>
                      <a:t>(39.53%)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F2-4FE8-BB1A-7A5227E4B9B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</a:p>
                  <a:p>
                    <a:r>
                      <a:rPr lang="en-US"/>
                      <a:t>(19.77%)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F2-4FE8-BB1A-7A5227E4B9B2}"/>
                </c:ext>
              </c:extLst>
            </c:dLbl>
            <c:dLbl>
              <c:idx val="4"/>
              <c:layout>
                <c:manualLayout>
                  <c:x val="1.3888888888888951E-2"/>
                  <c:y val="-3.240740740740755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14.</a:t>
                    </a:r>
                  </a:p>
                  <a:p>
                    <a:r>
                      <a:rPr lang="en-US"/>
                      <a:t>17.72%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1F2-4FE8-BB1A-7A5227E4B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9'!$B$18:$B$22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'Slide 9'!$D$18:$D$22</c:f>
              <c:numCache>
                <c:formatCode>General</c:formatCode>
                <c:ptCount val="5"/>
                <c:pt idx="0">
                  <c:v>7</c:v>
                </c:pt>
                <c:pt idx="1">
                  <c:v>35</c:v>
                </c:pt>
                <c:pt idx="2">
                  <c:v>34</c:v>
                </c:pt>
                <c:pt idx="3">
                  <c:v>17</c:v>
                </c:pt>
                <c:pt idx="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01F2-4FE8-BB1A-7A5227E4B9B2}"/>
            </c:ext>
          </c:extLst>
        </c:ser>
        <c:ser>
          <c:idx val="2"/>
          <c:order val="2"/>
          <c:tx>
            <c:strRef>
              <c:f>'Slide 9'!$E$17</c:f>
              <c:strCache>
                <c:ptCount val="1"/>
                <c:pt idx="0">
                  <c:v>&lt;50% Anaemic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</a:p>
                  <a:p>
                    <a:r>
                      <a:rPr lang="en-US"/>
                      <a:t>(6.52%)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1F2-4FE8-BB1A-7A5227E4B9B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3(3.49%)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1F2-4FE8-BB1A-7A5227E4B9B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1(1.06%)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1F2-4FE8-BB1A-7A5227E4B9B2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  <a:p>
                    <a:r>
                      <a:rPr lang="en-US"/>
                      <a:t>(2.53%)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1F2-4FE8-BB1A-7A5227E4B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9'!$B$18:$B$22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'Slide 9'!$E$18:$E$22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1F2-4FE8-BB1A-7A5227E4B9B2}"/>
            </c:ext>
          </c:extLst>
        </c:ser>
        <c:dLbls>
          <c:showVal val="1"/>
        </c:dLbls>
        <c:axId val="49635328"/>
        <c:axId val="49636864"/>
      </c:barChart>
      <c:catAx>
        <c:axId val="4963532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9636864"/>
        <c:crosses val="autoZero"/>
        <c:auto val="1"/>
        <c:lblAlgn val="ctr"/>
        <c:lblOffset val="100"/>
      </c:catAx>
      <c:valAx>
        <c:axId val="49636864"/>
        <c:scaling>
          <c:orientation val="minMax"/>
        </c:scaling>
        <c:delete val="1"/>
        <c:axPos val="l"/>
        <c:numFmt formatCode="General" sourceLinked="1"/>
        <c:tickLblPos val="nextTo"/>
        <c:crossAx val="4963532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 b="1"/>
          </a:pPr>
          <a:endParaRPr lang="en-US"/>
        </a:p>
      </c:txPr>
    </c:legend>
    <c:plotVisOnly val="1"/>
    <c:dispBlanksAs val="gap"/>
  </c:chart>
  <c:spPr>
    <a:noFill/>
  </c:spPr>
  <c:txPr>
    <a:bodyPr/>
    <a:lstStyle/>
    <a:p>
      <a:pPr>
        <a:defRPr sz="1200"/>
      </a:pPr>
      <a:endParaRPr lang="en-U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0555555555555582E-2"/>
          <c:y val="5.0925925925925923E-2"/>
          <c:w val="0.93888888888888999"/>
          <c:h val="0.53896019854888111"/>
        </c:manualLayout>
      </c:layout>
      <c:barChart>
        <c:barDir val="col"/>
        <c:grouping val="clustered"/>
        <c:ser>
          <c:idx val="0"/>
          <c:order val="0"/>
          <c:tx>
            <c:strRef>
              <c:f>'Sheet-10'!$B$4</c:f>
              <c:strCache>
                <c:ptCount val="1"/>
                <c:pt idx="0">
                  <c:v>No improvement in anemia level (&lt;0%)</c:v>
                </c:pt>
              </c:strCache>
            </c:strRef>
          </c:tx>
          <c:spPr>
            <a:solidFill>
              <a:srgbClr val="FF0000"/>
            </a:solidFill>
          </c:spPr>
          <c:dLbls>
            <c:dLblPos val="outEnd"/>
            <c:showVal val="1"/>
          </c:dLbls>
          <c:cat>
            <c:strRef>
              <c:f>'Sheet-10'!$A$5:$A$9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'Sheet-10'!$B$5:$B$9</c:f>
              <c:numCache>
                <c:formatCode>General</c:formatCode>
                <c:ptCount val="5"/>
                <c:pt idx="0">
                  <c:v>3</c:v>
                </c:pt>
                <c:pt idx="1">
                  <c:v>14</c:v>
                </c:pt>
                <c:pt idx="2">
                  <c:v>15</c:v>
                </c:pt>
                <c:pt idx="3">
                  <c:v>12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'Sheet-10'!$C$4</c:f>
              <c:strCache>
                <c:ptCount val="1"/>
                <c:pt idx="0">
                  <c:v>Poor Improvement in anaenia level (0.1-25 %)</c:v>
                </c:pt>
              </c:strCache>
            </c:strRef>
          </c:tx>
          <c:spPr>
            <a:solidFill>
              <a:srgbClr val="FFC000"/>
            </a:solidFill>
          </c:spPr>
          <c:dLbls>
            <c:dLblPos val="outEnd"/>
            <c:showVal val="1"/>
          </c:dLbls>
          <c:cat>
            <c:strRef>
              <c:f>'Sheet-10'!$A$5:$A$9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'Sheet-10'!$C$5:$C$9</c:f>
              <c:numCache>
                <c:formatCode>General</c:formatCode>
                <c:ptCount val="5"/>
                <c:pt idx="0">
                  <c:v>16</c:v>
                </c:pt>
                <c:pt idx="1">
                  <c:v>28</c:v>
                </c:pt>
                <c:pt idx="2">
                  <c:v>36</c:v>
                </c:pt>
                <c:pt idx="3">
                  <c:v>31</c:v>
                </c:pt>
                <c:pt idx="4">
                  <c:v>33</c:v>
                </c:pt>
              </c:numCache>
            </c:numRef>
          </c:val>
        </c:ser>
        <c:ser>
          <c:idx val="2"/>
          <c:order val="2"/>
          <c:tx>
            <c:strRef>
              <c:f>'Sheet-10'!$D$4</c:f>
              <c:strCache>
                <c:ptCount val="1"/>
                <c:pt idx="0">
                  <c:v>Average improvement  in anaemia level (25.1 -50%)</c:v>
                </c:pt>
              </c:strCache>
            </c:strRef>
          </c:tx>
          <c:spPr>
            <a:solidFill>
              <a:srgbClr val="FFFF00"/>
            </a:solidFill>
          </c:spPr>
          <c:dLbls>
            <c:dLblPos val="outEnd"/>
            <c:showVal val="1"/>
          </c:dLbls>
          <c:cat>
            <c:strRef>
              <c:f>'Sheet-10'!$A$5:$A$9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'Sheet-10'!$D$5:$D$9</c:f>
              <c:numCache>
                <c:formatCode>General</c:formatCode>
                <c:ptCount val="5"/>
                <c:pt idx="0">
                  <c:v>19</c:v>
                </c:pt>
                <c:pt idx="1">
                  <c:v>18</c:v>
                </c:pt>
                <c:pt idx="2">
                  <c:v>27</c:v>
                </c:pt>
                <c:pt idx="3">
                  <c:v>21</c:v>
                </c:pt>
                <c:pt idx="4">
                  <c:v>30</c:v>
                </c:pt>
              </c:numCache>
            </c:numRef>
          </c:val>
        </c:ser>
        <c:ser>
          <c:idx val="3"/>
          <c:order val="3"/>
          <c:tx>
            <c:strRef>
              <c:f>'Sheet-10'!$E$4</c:f>
              <c:strCache>
                <c:ptCount val="1"/>
                <c:pt idx="0">
                  <c:v>Significant improvement in anaemia level (&gt;50%)</c:v>
                </c:pt>
              </c:strCache>
            </c:strRef>
          </c:tx>
          <c:spPr>
            <a:solidFill>
              <a:srgbClr val="00B050"/>
            </a:solidFill>
          </c:spPr>
          <c:dLbls>
            <c:dLblPos val="outEnd"/>
            <c:showVal val="1"/>
          </c:dLbls>
          <c:cat>
            <c:strRef>
              <c:f>'Sheet-10'!$A$5:$A$9</c:f>
              <c:strCache>
                <c:ptCount val="5"/>
                <c:pt idx="0">
                  <c:v>Gajapati (Total School-51)</c:v>
                </c:pt>
                <c:pt idx="1">
                  <c:v>Kandhamal (Total School-92)</c:v>
                </c:pt>
                <c:pt idx="2">
                  <c:v>Keonjher (Total School-86)</c:v>
                </c:pt>
                <c:pt idx="3">
                  <c:v>Koraput (Total School-87)</c:v>
                </c:pt>
                <c:pt idx="4">
                  <c:v>Rayagada (Total School-79)</c:v>
                </c:pt>
              </c:strCache>
            </c:strRef>
          </c:cat>
          <c:val>
            <c:numRef>
              <c:f>'Sheet-10'!$E$5:$E$9</c:f>
              <c:numCache>
                <c:formatCode>General</c:formatCode>
                <c:ptCount val="5"/>
                <c:pt idx="0">
                  <c:v>13</c:v>
                </c:pt>
                <c:pt idx="1">
                  <c:v>32</c:v>
                </c:pt>
                <c:pt idx="2">
                  <c:v>8</c:v>
                </c:pt>
                <c:pt idx="3">
                  <c:v>23</c:v>
                </c:pt>
                <c:pt idx="4">
                  <c:v>13</c:v>
                </c:pt>
              </c:numCache>
            </c:numRef>
          </c:val>
        </c:ser>
        <c:dLbls>
          <c:showVal val="1"/>
        </c:dLbls>
        <c:axId val="49403008"/>
        <c:axId val="49404544"/>
      </c:barChart>
      <c:catAx>
        <c:axId val="49403008"/>
        <c:scaling>
          <c:orientation val="minMax"/>
        </c:scaling>
        <c:axPos val="b"/>
        <c:tickLblPos val="nextTo"/>
        <c:crossAx val="49404544"/>
        <c:crosses val="autoZero"/>
        <c:auto val="1"/>
        <c:lblAlgn val="ctr"/>
        <c:lblOffset val="100"/>
      </c:catAx>
      <c:valAx>
        <c:axId val="49404544"/>
        <c:scaling>
          <c:orientation val="minMax"/>
        </c:scaling>
        <c:delete val="1"/>
        <c:axPos val="l"/>
        <c:numFmt formatCode="General" sourceLinked="1"/>
        <c:tickLblPos val="nextTo"/>
        <c:crossAx val="49403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1514435695538112E-2"/>
          <c:y val="0.77336871461336221"/>
          <c:w val="0.91585979877515311"/>
          <c:h val="0.1988533578131747"/>
        </c:manualLayout>
      </c:layout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[Total_surveyed.xlsx]Sheet6!$B$22</c:f>
              <c:strCache>
                <c:ptCount val="1"/>
                <c:pt idx="0">
                  <c:v>No Anaemia 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[Total_surveyed.xlsx]Sheet6!$A$23:$A$27</c:f>
              <c:strCache>
                <c:ptCount val="5"/>
                <c:pt idx="0">
                  <c:v>Gajapati (3,100)</c:v>
                </c:pt>
                <c:pt idx="1">
                  <c:v>Kandhamal (8,003)</c:v>
                </c:pt>
                <c:pt idx="2">
                  <c:v>Keonjhar (8,487)</c:v>
                </c:pt>
                <c:pt idx="3">
                  <c:v>Koraput (8,707)</c:v>
                </c:pt>
                <c:pt idx="4">
                  <c:v>Rayagada (11,126)</c:v>
                </c:pt>
              </c:strCache>
            </c:strRef>
          </c:cat>
          <c:val>
            <c:numRef>
              <c:f>[Total_surveyed.xlsx]Sheet6!$B$23:$B$27</c:f>
              <c:numCache>
                <c:formatCode>_ * #,##0_ ;_ * \-#,##0_ ;_ * "-"??_ ;_ @_ </c:formatCode>
                <c:ptCount val="5"/>
                <c:pt idx="0">
                  <c:v>437</c:v>
                </c:pt>
                <c:pt idx="1">
                  <c:v>2296</c:v>
                </c:pt>
                <c:pt idx="2">
                  <c:v>2377</c:v>
                </c:pt>
                <c:pt idx="3">
                  <c:v>1645</c:v>
                </c:pt>
                <c:pt idx="4">
                  <c:v>1938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A2-45F3-924E-F1A82096B227}"/>
            </c:ext>
          </c:extLst>
        </c:ser>
        <c:ser>
          <c:idx val="1"/>
          <c:order val="1"/>
          <c:tx>
            <c:strRef>
              <c:f>[Total_surveyed.xlsx]Sheet6!$C$22</c:f>
              <c:strCache>
                <c:ptCount val="1"/>
                <c:pt idx="0">
                  <c:v>No Anaemia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[Total_surveyed.xlsx]Sheet6!$A$23:$A$27</c:f>
              <c:strCache>
                <c:ptCount val="5"/>
                <c:pt idx="0">
                  <c:v>Gajapati (3,100)</c:v>
                </c:pt>
                <c:pt idx="1">
                  <c:v>Kandhamal (8,003)</c:v>
                </c:pt>
                <c:pt idx="2">
                  <c:v>Keonjhar (8,487)</c:v>
                </c:pt>
                <c:pt idx="3">
                  <c:v>Koraput (8,707)</c:v>
                </c:pt>
                <c:pt idx="4">
                  <c:v>Rayagada (11,126)</c:v>
                </c:pt>
              </c:strCache>
            </c:strRef>
          </c:cat>
          <c:val>
            <c:numRef>
              <c:f>[Total_surveyed.xlsx]Sheet6!$C$23:$C$27</c:f>
              <c:numCache>
                <c:formatCode>_ * #,##0_ ;_ * \-#,##0_ ;_ * "-"??_ ;_ @_ </c:formatCode>
                <c:ptCount val="5"/>
                <c:pt idx="0">
                  <c:v>1657</c:v>
                </c:pt>
                <c:pt idx="1">
                  <c:v>4664</c:v>
                </c:pt>
                <c:pt idx="2">
                  <c:v>4031</c:v>
                </c:pt>
                <c:pt idx="3">
                  <c:v>4425</c:v>
                </c:pt>
                <c:pt idx="4">
                  <c:v>4907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CA2-45F3-924E-F1A82096B227}"/>
            </c:ext>
          </c:extLst>
        </c:ser>
        <c:dLbls>
          <c:showVal val="1"/>
        </c:dLbls>
        <c:gapWidth val="80"/>
        <c:overlap val="25"/>
        <c:axId val="49734784"/>
        <c:axId val="49736320"/>
      </c:barChart>
      <c:lineChart>
        <c:grouping val="standard"/>
        <c:ser>
          <c:idx val="2"/>
          <c:order val="2"/>
          <c:tx>
            <c:strRef>
              <c:f>[Total_surveyed.xlsx]Sheet6!$D$22</c:f>
              <c:strCache>
                <c:ptCount val="1"/>
                <c:pt idx="0">
                  <c:v>% change</c:v>
                </c:pt>
              </c:strCache>
            </c:strRef>
          </c:tx>
          <c:spPr>
            <a:ln w="9525" cap="rnd">
              <a:noFill/>
              <a:prstDash val="sysDot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[Total_surveyed.xlsx]Sheet6!$A$23:$A$27</c:f>
              <c:strCache>
                <c:ptCount val="5"/>
                <c:pt idx="0">
                  <c:v>Gajapati (3,100)</c:v>
                </c:pt>
                <c:pt idx="1">
                  <c:v>Kandhamal (8,003)</c:v>
                </c:pt>
                <c:pt idx="2">
                  <c:v>Keonjhar (8,487)</c:v>
                </c:pt>
                <c:pt idx="3">
                  <c:v>Koraput (8,707)</c:v>
                </c:pt>
                <c:pt idx="4">
                  <c:v>Rayagada (11,126)</c:v>
                </c:pt>
              </c:strCache>
            </c:strRef>
          </c:cat>
          <c:val>
            <c:numRef>
              <c:f>[Total_surveyed.xlsx]Sheet6!$D$23:$D$27</c:f>
              <c:numCache>
                <c:formatCode>0%</c:formatCode>
                <c:ptCount val="5"/>
                <c:pt idx="0">
                  <c:v>2.791762013729977</c:v>
                </c:pt>
                <c:pt idx="1">
                  <c:v>1.0313588850174216</c:v>
                </c:pt>
                <c:pt idx="2">
                  <c:v>0.69583508624316603</c:v>
                </c:pt>
                <c:pt idx="3">
                  <c:v>1.689969604863222</c:v>
                </c:pt>
                <c:pt idx="4">
                  <c:v>1.5319917440660458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A2-45F3-924E-F1A82096B227}"/>
            </c:ext>
          </c:extLst>
        </c:ser>
        <c:dLbls>
          <c:showVal val="1"/>
        </c:dLbls>
        <c:marker val="1"/>
        <c:axId val="49809280"/>
        <c:axId val="49807744"/>
      </c:lineChart>
      <c:catAx>
        <c:axId val="49734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6320"/>
        <c:crosses val="autoZero"/>
        <c:auto val="1"/>
        <c:lblAlgn val="ctr"/>
        <c:lblOffset val="100"/>
      </c:catAx>
      <c:valAx>
        <c:axId val="497363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_ * #,##0_ ;_ * \-#,##0_ ;_ * &quot;-&quot;??_ ;_ @_ 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4784"/>
        <c:crosses val="autoZero"/>
        <c:crossBetween val="between"/>
      </c:valAx>
      <c:valAx>
        <c:axId val="49807744"/>
        <c:scaling>
          <c:orientation val="minMax"/>
        </c:scaling>
        <c:axPos val="r"/>
        <c:numFmt formatCode="0%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09280"/>
        <c:crosses val="max"/>
        <c:crossBetween val="between"/>
      </c:valAx>
      <c:catAx>
        <c:axId val="49809280"/>
        <c:scaling>
          <c:orientation val="minMax"/>
        </c:scaling>
        <c:delete val="1"/>
        <c:axPos val="b"/>
        <c:numFmt formatCode="General" sourceLinked="1"/>
        <c:tickLblPos val="nextTo"/>
        <c:crossAx val="49807744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6.1926128961029087E-2"/>
          <c:y val="2.7067692789271697E-2"/>
          <c:w val="0.92181286998287859"/>
          <c:h val="0.83343419545312014"/>
        </c:manualLayout>
      </c:layout>
      <c:barChart>
        <c:barDir val="col"/>
        <c:grouping val="clustered"/>
        <c:ser>
          <c:idx val="0"/>
          <c:order val="0"/>
          <c:tx>
            <c:strRef>
              <c:f>[Total_surveyed.xlsx]Sheet8!$B$3</c:f>
              <c:strCache>
                <c:ptCount val="1"/>
                <c:pt idx="0">
                  <c:v>No Anaemia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[Total_surveyed.xlsx]Sheet8!$A$4:$A$8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Rayagada</c:v>
                </c:pt>
                <c:pt idx="3">
                  <c:v>Keonjher</c:v>
                </c:pt>
                <c:pt idx="4">
                  <c:v>Koraput</c:v>
                </c:pt>
              </c:strCache>
            </c:strRef>
          </c:cat>
          <c:val>
            <c:numRef>
              <c:f>[Total_surveyed.xlsx]Sheet8!$B$4:$B$8</c:f>
              <c:numCache>
                <c:formatCode>General</c:formatCode>
                <c:ptCount val="5"/>
                <c:pt idx="0">
                  <c:v>2340</c:v>
                </c:pt>
                <c:pt idx="1">
                  <c:v>3003</c:v>
                </c:pt>
                <c:pt idx="2">
                  <c:v>3294</c:v>
                </c:pt>
                <c:pt idx="3">
                  <c:v>2083</c:v>
                </c:pt>
                <c:pt idx="4">
                  <c:v>2882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25-4901-9DA4-8850AA992AFD}"/>
            </c:ext>
          </c:extLst>
        </c:ser>
        <c:ser>
          <c:idx val="1"/>
          <c:order val="1"/>
          <c:tx>
            <c:strRef>
              <c:f>[Total_surveyed.xlsx]Sheet8!$C$3</c:f>
              <c:strCache>
                <c:ptCount val="1"/>
                <c:pt idx="0">
                  <c:v>Mild Anaemia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[Total_surveyed.xlsx]Sheet8!$A$4:$A$8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Rayagada</c:v>
                </c:pt>
                <c:pt idx="3">
                  <c:v>Keonjher</c:v>
                </c:pt>
                <c:pt idx="4">
                  <c:v>Koraput</c:v>
                </c:pt>
              </c:strCache>
            </c:strRef>
          </c:cat>
          <c:val>
            <c:numRef>
              <c:f>[Total_surveyed.xlsx]Sheet8!$C$4:$C$8</c:f>
              <c:numCache>
                <c:formatCode>General</c:formatCode>
                <c:ptCount val="5"/>
                <c:pt idx="0">
                  <c:v>1430</c:v>
                </c:pt>
                <c:pt idx="1">
                  <c:v>1434</c:v>
                </c:pt>
                <c:pt idx="2">
                  <c:v>2281</c:v>
                </c:pt>
                <c:pt idx="3">
                  <c:v>1584</c:v>
                </c:pt>
                <c:pt idx="4">
                  <c:v>1683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625-4901-9DA4-8850AA992AFD}"/>
            </c:ext>
          </c:extLst>
        </c:ser>
        <c:ser>
          <c:idx val="2"/>
          <c:order val="2"/>
          <c:tx>
            <c:strRef>
              <c:f>[Total_surveyed.xlsx]Sheet8!$D$3</c:f>
              <c:strCache>
                <c:ptCount val="1"/>
                <c:pt idx="0">
                  <c:v>Moderate Anaemia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[Total_surveyed.xlsx]Sheet8!$A$4:$A$8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Rayagada</c:v>
                </c:pt>
                <c:pt idx="3">
                  <c:v>Keonjher</c:v>
                </c:pt>
                <c:pt idx="4">
                  <c:v>Koraput</c:v>
                </c:pt>
              </c:strCache>
            </c:strRef>
          </c:cat>
          <c:val>
            <c:numRef>
              <c:f>[Total_surveyed.xlsx]Sheet8!$D$4:$D$8</c:f>
              <c:numCache>
                <c:formatCode>General</c:formatCode>
                <c:ptCount val="5"/>
                <c:pt idx="0">
                  <c:v>1519</c:v>
                </c:pt>
                <c:pt idx="1">
                  <c:v>1166</c:v>
                </c:pt>
                <c:pt idx="2">
                  <c:v>2738</c:v>
                </c:pt>
                <c:pt idx="3">
                  <c:v>1537</c:v>
                </c:pt>
                <c:pt idx="4">
                  <c:v>2119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625-4901-9DA4-8850AA992AFD}"/>
            </c:ext>
          </c:extLst>
        </c:ser>
        <c:ser>
          <c:idx val="3"/>
          <c:order val="3"/>
          <c:tx>
            <c:strRef>
              <c:f>[Total_surveyed.xlsx]Sheet8!$E$3</c:f>
              <c:strCache>
                <c:ptCount val="1"/>
                <c:pt idx="0">
                  <c:v>Severe Anaemia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[Total_surveyed.xlsx]Sheet8!$A$4:$A$8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Rayagada</c:v>
                </c:pt>
                <c:pt idx="3">
                  <c:v>Keonjher</c:v>
                </c:pt>
                <c:pt idx="4">
                  <c:v>Koraput</c:v>
                </c:pt>
              </c:strCache>
            </c:strRef>
          </c:cat>
          <c:val>
            <c:numRef>
              <c:f>[Total_surveyed.xlsx]Sheet8!$E$4:$E$8</c:f>
              <c:numCache>
                <c:formatCode>General</c:formatCode>
                <c:ptCount val="5"/>
                <c:pt idx="0">
                  <c:v>56</c:v>
                </c:pt>
                <c:pt idx="1">
                  <c:v>65</c:v>
                </c:pt>
                <c:pt idx="2">
                  <c:v>64</c:v>
                </c:pt>
                <c:pt idx="3">
                  <c:v>28</c:v>
                </c:pt>
                <c:pt idx="4">
                  <c:v>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625-4901-9DA4-8850AA992AFD}"/>
            </c:ext>
          </c:extLst>
        </c:ser>
        <c:dLbls>
          <c:showVal val="1"/>
        </c:dLbls>
        <c:gapWidth val="80"/>
        <c:overlap val="25"/>
        <c:axId val="50031616"/>
        <c:axId val="50045696"/>
      </c:barChart>
      <c:catAx>
        <c:axId val="500316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45696"/>
        <c:crosses val="autoZero"/>
        <c:auto val="1"/>
        <c:lblAlgn val="ctr"/>
        <c:lblOffset val="100"/>
      </c:catAx>
      <c:valAx>
        <c:axId val="500456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3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8.0372856081072312E-3"/>
          <c:y val="2.3139457442602931E-3"/>
          <c:w val="0.96838719605186852"/>
          <c:h val="0.8770340733830280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FA8-4BA4-90F4-24CEC9420C56}"/>
              </c:ext>
            </c:extLst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FA8-4BA4-90F4-24CEC9420C56}"/>
              </c:ext>
            </c:extLst>
          </c:dPt>
          <c:dPt>
            <c:idx val="5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FA8-4BA4-90F4-24CEC9420C56}"/>
              </c:ext>
            </c:extLst>
          </c:dPt>
          <c:dPt>
            <c:idx val="6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FA8-4BA4-90F4-24CEC9420C56}"/>
              </c:ext>
            </c:extLst>
          </c:dPt>
          <c:dPt>
            <c:idx val="7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FA8-4BA4-90F4-24CEC9420C56}"/>
              </c:ext>
            </c:extLst>
          </c:dPt>
          <c:dPt>
            <c:idx val="8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FA8-4BA4-90F4-24CEC9420C56}"/>
              </c:ext>
            </c:extLst>
          </c:dPt>
          <c:dPt>
            <c:idx val="9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FA8-4BA4-90F4-24CEC9420C56}"/>
              </c:ext>
            </c:extLst>
          </c:dPt>
          <c:dPt>
            <c:idx val="1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FA8-4BA4-90F4-24CEC9420C56}"/>
              </c:ext>
            </c:extLst>
          </c:dPt>
          <c:dPt>
            <c:idx val="1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FA8-4BA4-90F4-24CEC9420C5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9,102</a:t>
                    </a:r>
                  </a:p>
                  <a:p>
                    <a:r>
                      <a:rPr lang="en-US"/>
                      <a:t>(23.09%)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A8-4BA4-90F4-24CEC9420C5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10,582</a:t>
                    </a:r>
                  </a:p>
                  <a:p>
                    <a:r>
                      <a:rPr lang="en-US"/>
                      <a:t>(26.84%)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A8-4BA4-90F4-24CEC9420C5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19,684</a:t>
                    </a:r>
                  </a:p>
                  <a:p>
                    <a:r>
                      <a:rPr lang="en-US"/>
                      <a:t>(49.93%)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FA8-4BA4-90F4-24CEC9420C5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3,238</a:t>
                    </a:r>
                  </a:p>
                  <a:p>
                    <a:r>
                      <a:rPr lang="en-US"/>
                      <a:t>(8.21%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FA8-4BA4-90F4-24CEC9420C5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6,588</a:t>
                    </a:r>
                  </a:p>
                  <a:p>
                    <a:r>
                      <a:rPr lang="en-US"/>
                      <a:t>(16.71%)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FA8-4BA4-90F4-24CEC9420C5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9,826</a:t>
                    </a:r>
                  </a:p>
                  <a:p>
                    <a:r>
                      <a:rPr lang="en-US"/>
                      <a:t>(24.92%)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FA8-4BA4-90F4-24CEC9420C5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2,620</a:t>
                    </a:r>
                  </a:p>
                  <a:p>
                    <a:r>
                      <a:rPr lang="en-US"/>
                      <a:t>(6.65%)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FA8-4BA4-90F4-24CEC9420C5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6,908</a:t>
                    </a:r>
                  </a:p>
                  <a:p>
                    <a:r>
                      <a:rPr lang="en-US"/>
                      <a:t>(17.52%)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A8-4BA4-90F4-24CEC9420C5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9,528</a:t>
                    </a:r>
                  </a:p>
                  <a:p>
                    <a:r>
                      <a:rPr lang="en-US"/>
                      <a:t>(24.17%)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A8-4BA4-90F4-24CEC9420C5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65</a:t>
                    </a:r>
                  </a:p>
                  <a:p>
                    <a:r>
                      <a:rPr lang="en-US"/>
                      <a:t>(0.16%)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A8-4BA4-90F4-24CEC9420C5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320</a:t>
                    </a:r>
                  </a:p>
                  <a:p>
                    <a:r>
                      <a:rPr lang="en-US"/>
                      <a:t>(0.81%)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A8-4BA4-90F4-24CEC9420C56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385</a:t>
                    </a:r>
                  </a:p>
                  <a:p>
                    <a:r>
                      <a:rPr lang="en-US"/>
                      <a:t>(0.98%)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A8-4BA4-90F4-24CEC9420C56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Sheet2!$A$3:$L$4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anemia-2020</c:v>
                  </c:pt>
                  <c:pt idx="3">
                    <c:v>Mild-2020</c:v>
                  </c:pt>
                  <c:pt idx="6">
                    <c:v>Moderate-2020</c:v>
                  </c:pt>
                  <c:pt idx="9">
                    <c:v>Severe-2020</c:v>
                  </c:pt>
                </c:lvl>
              </c:multiLvlStrCache>
            </c:multiLvlStrRef>
          </c:cat>
          <c:val>
            <c:numRef>
              <c:f>Sheet2!$A$5:$L$5</c:f>
              <c:numCache>
                <c:formatCode>#,##0</c:formatCode>
                <c:ptCount val="12"/>
                <c:pt idx="0">
                  <c:v>9102</c:v>
                </c:pt>
                <c:pt idx="1">
                  <c:v>10582</c:v>
                </c:pt>
                <c:pt idx="2">
                  <c:v>19684</c:v>
                </c:pt>
                <c:pt idx="3">
                  <c:v>3238</c:v>
                </c:pt>
                <c:pt idx="4">
                  <c:v>6588</c:v>
                </c:pt>
                <c:pt idx="5">
                  <c:v>9826</c:v>
                </c:pt>
                <c:pt idx="6">
                  <c:v>2620</c:v>
                </c:pt>
                <c:pt idx="7">
                  <c:v>6908</c:v>
                </c:pt>
                <c:pt idx="8">
                  <c:v>9528</c:v>
                </c:pt>
                <c:pt idx="9">
                  <c:v>65</c:v>
                </c:pt>
                <c:pt idx="10">
                  <c:v>320</c:v>
                </c:pt>
                <c:pt idx="11">
                  <c:v>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FA8-4BA4-90F4-24CEC9420C56}"/>
            </c:ext>
          </c:extLst>
        </c:ser>
        <c:axId val="50172288"/>
        <c:axId val="50173824"/>
      </c:barChart>
      <c:catAx>
        <c:axId val="501722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173824"/>
        <c:crosses val="autoZero"/>
        <c:auto val="1"/>
        <c:lblAlgn val="ctr"/>
        <c:lblOffset val="100"/>
      </c:catAx>
      <c:valAx>
        <c:axId val="50173824"/>
        <c:scaling>
          <c:orientation val="minMax"/>
        </c:scaling>
        <c:delete val="1"/>
        <c:axPos val="l"/>
        <c:numFmt formatCode="#,##0" sourceLinked="1"/>
        <c:tickLblPos val="nextTo"/>
        <c:crossAx val="50172288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85000"/>
        </a:schemeClr>
      </a:solidFill>
    </a:ln>
  </c:sp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1.6369050687861084E-2"/>
          <c:y val="1.8975002801300401E-3"/>
          <c:w val="0.97189231357616246"/>
          <c:h val="0.8774553127147546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570-4646-A352-256F53C094E6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70-4646-A352-256F53C094E6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570-4646-A352-256F53C094E6}"/>
              </c:ext>
            </c:extLst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70-4646-A352-256F53C094E6}"/>
              </c:ext>
            </c:extLst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570-4646-A352-256F53C094E6}"/>
              </c:ext>
            </c:extLst>
          </c:dPt>
          <c:dPt>
            <c:idx val="5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70-4646-A352-256F53C094E6}"/>
              </c:ext>
            </c:extLst>
          </c:dPt>
          <c:dPt>
            <c:idx val="6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570-4646-A352-256F53C094E6}"/>
              </c:ext>
            </c:extLst>
          </c:dPt>
          <c:dPt>
            <c:idx val="7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70-4646-A352-256F53C094E6}"/>
              </c:ext>
            </c:extLst>
          </c:dPt>
          <c:dPt>
            <c:idx val="8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570-4646-A352-256F53C094E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4,373</a:t>
                    </a:r>
                  </a:p>
                  <a:p>
                    <a:r>
                      <a:rPr lang="en-US"/>
                      <a:t>(11.09%)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570-4646-A352-256F53C094E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3,904</a:t>
                    </a:r>
                  </a:p>
                  <a:p>
                    <a:r>
                      <a:rPr lang="en-US"/>
                      <a:t>(9.90%)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570-4646-A352-256F53C094E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8,277</a:t>
                    </a:r>
                  </a:p>
                  <a:p>
                    <a:r>
                      <a:rPr lang="en-US"/>
                      <a:t>(21.00%)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570-4646-A352-256F53C094E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3599</a:t>
                    </a:r>
                  </a:p>
                  <a:p>
                    <a:r>
                      <a:rPr lang="en-US"/>
                      <a:t>(9.13%)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570-4646-A352-256F53C094E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6,108</a:t>
                    </a:r>
                  </a:p>
                  <a:p>
                    <a:r>
                      <a:rPr lang="en-US"/>
                      <a:t>(15.49%)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570-4646-A352-256F53C094E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9,707</a:t>
                    </a:r>
                  </a:p>
                  <a:p>
                    <a:r>
                      <a:rPr lang="en-US"/>
                      <a:t>(24.62%)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570-4646-A352-256F53C094E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6,745</a:t>
                    </a:r>
                  </a:p>
                  <a:p>
                    <a:r>
                      <a:rPr lang="en-US"/>
                      <a:t>(17.11%)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570-4646-A352-256F53C094E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13,445</a:t>
                    </a:r>
                  </a:p>
                  <a:p>
                    <a:r>
                      <a:rPr lang="en-US"/>
                      <a:t>(34.10%)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70-4646-A352-256F53C094E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20,190</a:t>
                    </a:r>
                  </a:p>
                  <a:p>
                    <a:r>
                      <a:rPr lang="en-US"/>
                      <a:t>(51.21%)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570-4646-A352-256F53C094E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308</a:t>
                    </a:r>
                  </a:p>
                  <a:p>
                    <a:r>
                      <a:rPr lang="en-US"/>
                      <a:t>(0.78%)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570-4646-A352-256F53C094E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941</a:t>
                    </a:r>
                  </a:p>
                  <a:p>
                    <a:r>
                      <a:rPr lang="en-US"/>
                      <a:t>(2.39%)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570-4646-A352-256F53C094E6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1,249</a:t>
                    </a:r>
                  </a:p>
                  <a:p>
                    <a:r>
                      <a:rPr lang="en-US"/>
                      <a:t>(3.17%)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570-4646-A352-256F53C09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Sheet2!$N$3:$Y$4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anemia-2018</c:v>
                  </c:pt>
                  <c:pt idx="3">
                    <c:v>Mild-2018</c:v>
                  </c:pt>
                  <c:pt idx="6">
                    <c:v>Moderate-2018</c:v>
                  </c:pt>
                  <c:pt idx="9">
                    <c:v>Severe-2018</c:v>
                  </c:pt>
                </c:lvl>
              </c:multiLvlStrCache>
            </c:multiLvlStrRef>
          </c:cat>
          <c:val>
            <c:numRef>
              <c:f>Sheet2!$N$5:$Y$5</c:f>
              <c:numCache>
                <c:formatCode>General</c:formatCode>
                <c:ptCount val="12"/>
                <c:pt idx="0">
                  <c:v>4373</c:v>
                </c:pt>
                <c:pt idx="1">
                  <c:v>3904</c:v>
                </c:pt>
                <c:pt idx="2">
                  <c:v>8277</c:v>
                </c:pt>
                <c:pt idx="3">
                  <c:v>3599</c:v>
                </c:pt>
                <c:pt idx="4">
                  <c:v>6108</c:v>
                </c:pt>
                <c:pt idx="5">
                  <c:v>9707</c:v>
                </c:pt>
                <c:pt idx="6">
                  <c:v>6745</c:v>
                </c:pt>
                <c:pt idx="7">
                  <c:v>13445</c:v>
                </c:pt>
                <c:pt idx="8">
                  <c:v>20190</c:v>
                </c:pt>
                <c:pt idx="9">
                  <c:v>308</c:v>
                </c:pt>
                <c:pt idx="10">
                  <c:v>941</c:v>
                </c:pt>
                <c:pt idx="11">
                  <c:v>1249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570-4646-A352-256F53C094E6}"/>
            </c:ext>
          </c:extLst>
        </c:ser>
        <c:axId val="50111232"/>
        <c:axId val="50112768"/>
      </c:barChart>
      <c:catAx>
        <c:axId val="501112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112768"/>
        <c:crosses val="autoZero"/>
        <c:auto val="1"/>
        <c:lblAlgn val="ctr"/>
        <c:lblOffset val="100"/>
      </c:catAx>
      <c:valAx>
        <c:axId val="50112768"/>
        <c:scaling>
          <c:orientation val="minMax"/>
        </c:scaling>
        <c:delete val="1"/>
        <c:axPos val="l"/>
        <c:numFmt formatCode="General" sourceLinked="1"/>
        <c:tickLblPos val="nextTo"/>
        <c:crossAx val="50111232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2.1751422589525327E-2"/>
          <c:y val="9.45656013481041E-2"/>
          <c:w val="0.93828711748247462"/>
          <c:h val="0.7611072137947371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  <a:ln>
              <a:solidFill>
                <a:schemeClr val="bg1">
                  <a:lumMod val="75000"/>
                </a:schemeClr>
              </a:solidFill>
            </a:ln>
          </c:spPr>
          <c:dPt>
            <c:idx val="3"/>
            <c:spPr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380-4F94-8EB8-F2CE2F67C311}"/>
              </c:ext>
            </c:extLst>
          </c:dPt>
          <c:dPt>
            <c:idx val="4"/>
            <c:spPr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380-4F94-8EB8-F2CE2F67C311}"/>
              </c:ext>
            </c:extLst>
          </c:dPt>
          <c:dPt>
            <c:idx val="5"/>
            <c:spPr>
              <a:solidFill>
                <a:srgbClr val="FFFF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380-4F94-8EB8-F2CE2F67C311}"/>
              </c:ext>
            </c:extLst>
          </c:dPt>
          <c:dPt>
            <c:idx val="6"/>
            <c:spPr>
              <a:solidFill>
                <a:schemeClr val="accent6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380-4F94-8EB8-F2CE2F67C311}"/>
              </c:ext>
            </c:extLst>
          </c:dPt>
          <c:dPt>
            <c:idx val="7"/>
            <c:spPr>
              <a:solidFill>
                <a:schemeClr val="accent6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380-4F94-8EB8-F2CE2F67C311}"/>
              </c:ext>
            </c:extLst>
          </c:dPt>
          <c:dPt>
            <c:idx val="8"/>
            <c:spPr>
              <a:solidFill>
                <a:schemeClr val="accent6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380-4F94-8EB8-F2CE2F67C311}"/>
              </c:ext>
            </c:extLst>
          </c:dPt>
          <c:dPt>
            <c:idx val="9"/>
            <c:spPr>
              <a:solidFill>
                <a:srgbClr val="C0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6380-4F94-8EB8-F2CE2F67C311}"/>
              </c:ext>
            </c:extLst>
          </c:dPt>
          <c:dPt>
            <c:idx val="10"/>
            <c:spPr>
              <a:solidFill>
                <a:srgbClr val="C0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380-4F94-8EB8-F2CE2F67C311}"/>
              </c:ext>
            </c:extLst>
          </c:dPt>
          <c:dPt>
            <c:idx val="11"/>
            <c:spPr>
              <a:solidFill>
                <a:srgbClr val="C0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6380-4F94-8EB8-F2CE2F67C31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299 </a:t>
                    </a:r>
                  </a:p>
                  <a:p>
                    <a:r>
                      <a:rPr lang="en-US"/>
                      <a:t>(7.39%)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80-4F94-8EB8-F2CE2F67C3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198</a:t>
                    </a:r>
                  </a:p>
                  <a:p>
                    <a:r>
                      <a:rPr lang="en-US"/>
                      <a:t>(6.39%)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80-4F94-8EB8-F2CE2F67C31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427</a:t>
                    </a:r>
                  </a:p>
                  <a:p>
                    <a:r>
                      <a:rPr lang="en-US"/>
                      <a:t>(13.77%)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380-4F94-8EB8-F2CE2F67C31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248</a:t>
                    </a:r>
                  </a:p>
                  <a:p>
                    <a:r>
                      <a:rPr lang="en-US"/>
                      <a:t>(8.00%)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380-4F94-8EB8-F2CE2F67C31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422</a:t>
                    </a:r>
                  </a:p>
                  <a:p>
                    <a:r>
                      <a:rPr lang="en-US"/>
                      <a:t>(13.61%)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380-4F94-8EB8-F2CE2F67C31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670</a:t>
                    </a:r>
                  </a:p>
                  <a:p>
                    <a:r>
                      <a:rPr lang="en-US"/>
                      <a:t>(21.61%)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80-4F94-8EB8-F2CE2F67C31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625</a:t>
                    </a:r>
                  </a:p>
                  <a:p>
                    <a:r>
                      <a:rPr lang="en-US"/>
                      <a:t> (20.16%)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80-4F94-8EB8-F2CE2F67C311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1,283</a:t>
                    </a:r>
                  </a:p>
                  <a:p>
                    <a:r>
                      <a:rPr lang="en-US"/>
                      <a:t>(41.39%)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80-4F94-8EB8-F2CE2F67C31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1,908</a:t>
                    </a:r>
                  </a:p>
                  <a:p>
                    <a:r>
                      <a:rPr lang="en-US"/>
                      <a:t>(61.55%)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80-4F94-8EB8-F2CE2F67C31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27 </a:t>
                    </a:r>
                  </a:p>
                  <a:p>
                    <a:r>
                      <a:rPr lang="en-US"/>
                      <a:t>(0.87%)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80-4F94-8EB8-F2CE2F67C311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68</a:t>
                    </a:r>
                  </a:p>
                  <a:p>
                    <a:r>
                      <a:rPr lang="en-US"/>
                      <a:t>(2.19%)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80-4F94-8EB8-F2CE2F67C311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95</a:t>
                    </a:r>
                  </a:p>
                  <a:p>
                    <a:r>
                      <a:rPr lang="en-US"/>
                      <a:t>(3.06%)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80-4F94-8EB8-F2CE2F67C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Gajapati!$B$3:$M$4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anemia-2018</c:v>
                  </c:pt>
                  <c:pt idx="3">
                    <c:v>Mild-2018</c:v>
                  </c:pt>
                  <c:pt idx="6">
                    <c:v>Moderate-2018</c:v>
                  </c:pt>
                  <c:pt idx="9">
                    <c:v>Severe-2018</c:v>
                  </c:pt>
                </c:lvl>
              </c:multiLvlStrCache>
            </c:multiLvlStrRef>
          </c:cat>
          <c:val>
            <c:numRef>
              <c:f>Gajapati!$B$5:$M$5</c:f>
              <c:numCache>
                <c:formatCode>General</c:formatCode>
                <c:ptCount val="12"/>
                <c:pt idx="0">
                  <c:v>299</c:v>
                </c:pt>
                <c:pt idx="1">
                  <c:v>198</c:v>
                </c:pt>
                <c:pt idx="2">
                  <c:v>427</c:v>
                </c:pt>
                <c:pt idx="3" formatCode="#,##0">
                  <c:v>248</c:v>
                </c:pt>
                <c:pt idx="4" formatCode="#,##0">
                  <c:v>422</c:v>
                </c:pt>
                <c:pt idx="5" formatCode="#,##0">
                  <c:v>670</c:v>
                </c:pt>
                <c:pt idx="6" formatCode="#,##0">
                  <c:v>625</c:v>
                </c:pt>
                <c:pt idx="7" formatCode="#,##0">
                  <c:v>1283</c:v>
                </c:pt>
                <c:pt idx="8" formatCode="#,##0">
                  <c:v>1908</c:v>
                </c:pt>
                <c:pt idx="9" formatCode="#,##0">
                  <c:v>27</c:v>
                </c:pt>
                <c:pt idx="10" formatCode="#,##0">
                  <c:v>68</c:v>
                </c:pt>
                <c:pt idx="11" formatCode="#,##0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380-4F94-8EB8-F2CE2F67C311}"/>
            </c:ext>
          </c:extLst>
        </c:ser>
        <c:axId val="50243072"/>
        <c:axId val="50244608"/>
      </c:barChart>
      <c:catAx>
        <c:axId val="5024307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244608"/>
        <c:crosses val="autoZero"/>
        <c:auto val="1"/>
        <c:lblAlgn val="ctr"/>
        <c:lblOffset val="100"/>
      </c:catAx>
      <c:valAx>
        <c:axId val="50244608"/>
        <c:scaling>
          <c:orientation val="minMax"/>
        </c:scaling>
        <c:delete val="1"/>
        <c:axPos val="l"/>
        <c:numFmt formatCode="General" sourceLinked="1"/>
        <c:tickLblPos val="nextTo"/>
        <c:crossAx val="50243072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0555555555555582E-2"/>
          <c:y val="9.4771280959495233E-2"/>
          <c:w val="0.93888888888889077"/>
          <c:h val="0.763621714404019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A55-4DE5-81ED-D7CF4174B466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55-4DE5-81ED-D7CF4174B466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A55-4DE5-81ED-D7CF4174B466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A55-4DE5-81ED-D7CF4174B466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A55-4DE5-81ED-D7CF4174B466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A55-4DE5-81ED-D7CF4174B466}"/>
              </c:ext>
            </c:extLst>
          </c:dPt>
          <c:dPt>
            <c:idx val="6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A55-4DE5-81ED-D7CF4174B466}"/>
              </c:ext>
            </c:extLst>
          </c:dPt>
          <c:dPt>
            <c:idx val="7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A55-4DE5-81ED-D7CF4174B466}"/>
              </c:ext>
            </c:extLst>
          </c:dPt>
          <c:dPt>
            <c:idx val="8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A55-4DE5-81ED-D7CF4174B46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730</a:t>
                    </a:r>
                  </a:p>
                  <a:p>
                    <a:r>
                      <a:rPr lang="en-US"/>
                      <a:t>(23.55%)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55-4DE5-81ED-D7CF4174B46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927</a:t>
                    </a:r>
                  </a:p>
                  <a:p>
                    <a:r>
                      <a:rPr lang="en-US"/>
                      <a:t>(29.90%)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55-4DE5-81ED-D7CF4174B46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1,657</a:t>
                    </a:r>
                  </a:p>
                  <a:p>
                    <a:r>
                      <a:rPr lang="en-US"/>
                      <a:t>(53.45%)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55-4DE5-81ED-D7CF4174B46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227</a:t>
                    </a:r>
                  </a:p>
                  <a:p>
                    <a:r>
                      <a:rPr lang="en-US"/>
                      <a:t>(7.23%)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55-4DE5-81ED-D7CF4174B46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576</a:t>
                    </a:r>
                  </a:p>
                  <a:p>
                    <a:r>
                      <a:rPr lang="en-US"/>
                      <a:t>(18.58%)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55-4DE5-81ED-D7CF4174B46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803</a:t>
                    </a:r>
                  </a:p>
                  <a:p>
                    <a:r>
                      <a:rPr lang="en-US"/>
                      <a:t>(25.90%)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55-4DE5-81ED-D7CF4174B46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168</a:t>
                    </a:r>
                  </a:p>
                  <a:p>
                    <a:r>
                      <a:rPr lang="en-US"/>
                      <a:t>(5.42%)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55-4DE5-81ED-D7CF4174B46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446</a:t>
                    </a:r>
                  </a:p>
                  <a:p>
                    <a:r>
                      <a:rPr lang="en-US"/>
                      <a:t>(14.39%)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A55-4DE5-81ED-D7CF4174B46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614</a:t>
                    </a:r>
                  </a:p>
                  <a:p>
                    <a:r>
                      <a:rPr lang="en-US"/>
                      <a:t>(19.81%)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55-4DE5-81ED-D7CF4174B46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  <a:p>
                    <a:r>
                      <a:rPr lang="en-US"/>
                      <a:t>(0.13%)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A55-4DE5-81ED-D7CF4174B46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</a:p>
                  <a:p>
                    <a:r>
                      <a:rPr lang="en-US"/>
                      <a:t>(0.71%)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A55-4DE5-81ED-D7CF4174B466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26</a:t>
                    </a:r>
                  </a:p>
                  <a:p>
                    <a:r>
                      <a:rPr lang="en-US"/>
                      <a:t>(0.84%)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A55-4DE5-81ED-D7CF4174B4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Gajapati!$O$3:$Z$4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anemia-2020</c:v>
                  </c:pt>
                  <c:pt idx="3">
                    <c:v>Mild-2020</c:v>
                  </c:pt>
                  <c:pt idx="6">
                    <c:v>Moderate-2020</c:v>
                  </c:pt>
                  <c:pt idx="9">
                    <c:v>Severe-2020</c:v>
                  </c:pt>
                </c:lvl>
              </c:multiLvlStrCache>
            </c:multiLvlStrRef>
          </c:cat>
          <c:val>
            <c:numRef>
              <c:f>Gajapati!$O$5:$Z$5</c:f>
              <c:numCache>
                <c:formatCode>#,##0</c:formatCode>
                <c:ptCount val="12"/>
                <c:pt idx="0">
                  <c:v>730</c:v>
                </c:pt>
                <c:pt idx="1">
                  <c:v>927</c:v>
                </c:pt>
                <c:pt idx="2">
                  <c:v>1657</c:v>
                </c:pt>
                <c:pt idx="3">
                  <c:v>227</c:v>
                </c:pt>
                <c:pt idx="4">
                  <c:v>576</c:v>
                </c:pt>
                <c:pt idx="5">
                  <c:v>803</c:v>
                </c:pt>
                <c:pt idx="6">
                  <c:v>168</c:v>
                </c:pt>
                <c:pt idx="7">
                  <c:v>446</c:v>
                </c:pt>
                <c:pt idx="8">
                  <c:v>614</c:v>
                </c:pt>
                <c:pt idx="9">
                  <c:v>4</c:v>
                </c:pt>
                <c:pt idx="10">
                  <c:v>22</c:v>
                </c:pt>
                <c:pt idx="11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A55-4DE5-81ED-D7CF4174B466}"/>
            </c:ext>
          </c:extLst>
        </c:ser>
        <c:axId val="50501504"/>
        <c:axId val="50503040"/>
      </c:barChart>
      <c:catAx>
        <c:axId val="5050150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503040"/>
        <c:crosses val="autoZero"/>
        <c:auto val="1"/>
        <c:lblAlgn val="ctr"/>
        <c:lblOffset val="100"/>
      </c:catAx>
      <c:valAx>
        <c:axId val="50503040"/>
        <c:scaling>
          <c:orientation val="minMax"/>
        </c:scaling>
        <c:delete val="1"/>
        <c:axPos val="l"/>
        <c:numFmt formatCode="#,##0" sourceLinked="1"/>
        <c:tickLblPos val="nextTo"/>
        <c:crossAx val="50501504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tx>
            <c:strRef>
              <c:f>'Slide-11'!$B$1</c:f>
              <c:strCache>
                <c:ptCount val="1"/>
                <c:pt idx="0">
                  <c:v>Normal Anaemia</c:v>
                </c:pt>
              </c:strCache>
            </c:strRef>
          </c:tx>
          <c:spPr>
            <a:solidFill>
              <a:srgbClr val="00B050"/>
            </a:solidFill>
          </c:spPr>
          <c:dLbls>
            <c:dLblPos val="outEnd"/>
            <c:showVal val="1"/>
          </c:dLbls>
          <c:cat>
            <c:strRef>
              <c:f>'Slide-11'!$A$2:$A$3</c:f>
              <c:strCache>
                <c:ptCount val="2"/>
                <c:pt idx="0">
                  <c:v>Tribal Student</c:v>
                </c:pt>
                <c:pt idx="1">
                  <c:v>Non Tribal Student</c:v>
                </c:pt>
              </c:strCache>
            </c:strRef>
          </c:cat>
          <c:val>
            <c:numRef>
              <c:f>'Slide-11'!$B$2:$B$3</c:f>
              <c:numCache>
                <c:formatCode>0.00%</c:formatCode>
                <c:ptCount val="2"/>
                <c:pt idx="0">
                  <c:v>0.47400000000000014</c:v>
                </c:pt>
                <c:pt idx="1">
                  <c:v>0.47200000000000014</c:v>
                </c:pt>
              </c:numCache>
            </c:numRef>
          </c:val>
        </c:ser>
        <c:ser>
          <c:idx val="1"/>
          <c:order val="1"/>
          <c:tx>
            <c:strRef>
              <c:f>'Slide-11'!$C$1</c:f>
              <c:strCache>
                <c:ptCount val="1"/>
                <c:pt idx="0">
                  <c:v>Mild Anaemia</c:v>
                </c:pt>
              </c:strCache>
            </c:strRef>
          </c:tx>
          <c:spPr>
            <a:solidFill>
              <a:srgbClr val="FFC000"/>
            </a:solidFill>
          </c:spPr>
          <c:dLbls>
            <c:dLblPos val="inEnd"/>
            <c:showVal val="1"/>
          </c:dLbls>
          <c:cat>
            <c:strRef>
              <c:f>'Slide-11'!$A$2:$A$3</c:f>
              <c:strCache>
                <c:ptCount val="2"/>
                <c:pt idx="0">
                  <c:v>Tribal Student</c:v>
                </c:pt>
                <c:pt idx="1">
                  <c:v>Non Tribal Student</c:v>
                </c:pt>
              </c:strCache>
            </c:strRef>
          </c:cat>
          <c:val>
            <c:numRef>
              <c:f>'Slide-11'!$C$2:$C$3</c:f>
              <c:numCache>
                <c:formatCode>0.00%</c:formatCode>
                <c:ptCount val="2"/>
                <c:pt idx="0">
                  <c:v>0.25600000000000001</c:v>
                </c:pt>
                <c:pt idx="1">
                  <c:v>0.25700000000000001</c:v>
                </c:pt>
              </c:numCache>
            </c:numRef>
          </c:val>
        </c:ser>
        <c:ser>
          <c:idx val="2"/>
          <c:order val="2"/>
          <c:tx>
            <c:strRef>
              <c:f>'Slide-11'!$D$1</c:f>
              <c:strCache>
                <c:ptCount val="1"/>
                <c:pt idx="0">
                  <c:v>Moderate Anaemia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howVal val="1"/>
          </c:dLbls>
          <c:cat>
            <c:strRef>
              <c:f>'Slide-11'!$A$2:$A$3</c:f>
              <c:strCache>
                <c:ptCount val="2"/>
                <c:pt idx="0">
                  <c:v>Tribal Student</c:v>
                </c:pt>
                <c:pt idx="1">
                  <c:v>Non Tribal Student</c:v>
                </c:pt>
              </c:strCache>
            </c:strRef>
          </c:cat>
          <c:val>
            <c:numRef>
              <c:f>'Slide-11'!$D$2:$D$3</c:f>
              <c:numCache>
                <c:formatCode>0.00%</c:formatCode>
                <c:ptCount val="2"/>
                <c:pt idx="0">
                  <c:v>0.25800000000000001</c:v>
                </c:pt>
                <c:pt idx="1">
                  <c:v>0.26100000000000001</c:v>
                </c:pt>
              </c:numCache>
            </c:numRef>
          </c:val>
        </c:ser>
        <c:ser>
          <c:idx val="3"/>
          <c:order val="3"/>
          <c:tx>
            <c:strRef>
              <c:f>'Slide-11'!$E$1</c:f>
              <c:strCache>
                <c:ptCount val="1"/>
                <c:pt idx="0">
                  <c:v>Severe Anaemia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'Slide-11'!$A$2:$A$3</c:f>
              <c:strCache>
                <c:ptCount val="2"/>
                <c:pt idx="0">
                  <c:v>Tribal Student</c:v>
                </c:pt>
                <c:pt idx="1">
                  <c:v>Non Tribal Student</c:v>
                </c:pt>
              </c:strCache>
            </c:strRef>
          </c:cat>
          <c:val>
            <c:numRef>
              <c:f>'Slide-11'!$E$2:$E$3</c:f>
              <c:numCache>
                <c:formatCode>0%</c:formatCode>
                <c:ptCount val="2"/>
                <c:pt idx="0" formatCode="0.00%">
                  <c:v>1.0999999999999998E-2</c:v>
                </c:pt>
                <c:pt idx="1">
                  <c:v>1.0000000000000005E-2</c:v>
                </c:pt>
              </c:numCache>
            </c:numRef>
          </c:val>
        </c:ser>
        <c:dLbls>
          <c:showVal val="1"/>
        </c:dLbls>
        <c:axId val="48620672"/>
        <c:axId val="48622208"/>
      </c:barChart>
      <c:catAx>
        <c:axId val="48620672"/>
        <c:scaling>
          <c:orientation val="minMax"/>
        </c:scaling>
        <c:axPos val="b"/>
        <c:tickLblPos val="nextTo"/>
        <c:crossAx val="48622208"/>
        <c:crosses val="autoZero"/>
        <c:auto val="1"/>
        <c:lblAlgn val="ctr"/>
        <c:lblOffset val="100"/>
      </c:catAx>
      <c:valAx>
        <c:axId val="48622208"/>
        <c:scaling>
          <c:orientation val="minMax"/>
        </c:scaling>
        <c:delete val="1"/>
        <c:axPos val="l"/>
        <c:numFmt formatCode="0.00%" sourceLinked="1"/>
        <c:tickLblPos val="nextTo"/>
        <c:crossAx val="4862067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7207880186897052E-2"/>
          <c:y val="8.3759559072895298E-2"/>
          <c:w val="0.92558423962620551"/>
          <c:h val="0.7844412006309367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6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8A8-4DBB-9F0E-B4915B291BEC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A8-4DBB-9F0E-B4915B291BEC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8A8-4DBB-9F0E-B4915B291BEC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A8-4DBB-9F0E-B4915B291BEC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8A8-4DBB-9F0E-B4915B291BEC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A8-4DBB-9F0E-B4915B291BEC}"/>
              </c:ext>
            </c:extLst>
          </c:dPt>
          <c:dPt>
            <c:idx val="9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8A8-4DBB-9F0E-B4915B291BEC}"/>
              </c:ext>
            </c:extLst>
          </c:dPt>
          <c:dPt>
            <c:idx val="1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8A8-4DBB-9F0E-B4915B291BEC}"/>
              </c:ext>
            </c:extLst>
          </c:dPt>
          <c:dPt>
            <c:idx val="1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8A8-4DBB-9F0E-B4915B291BE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908</a:t>
                    </a:r>
                  </a:p>
                  <a:p>
                    <a:r>
                      <a:rPr lang="en-US"/>
                      <a:t>(11.35%)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A8-4DBB-9F0E-B4915B291BE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1,317</a:t>
                    </a:r>
                    <a:endParaRPr lang="en-US" dirty="0"/>
                  </a:p>
                  <a:p>
                    <a:r>
                      <a:rPr lang="en-US" dirty="0"/>
                      <a:t>(16.46%)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A8-4DBB-9F0E-B4915B291BE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2,225</a:t>
                    </a:r>
                    <a:endParaRPr lang="en-US" dirty="0"/>
                  </a:p>
                  <a:p>
                    <a:r>
                      <a:rPr lang="en-US" dirty="0"/>
                      <a:t>(27.80%)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8A8-4DBB-9F0E-B4915B291BE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639</a:t>
                    </a:r>
                  </a:p>
                  <a:p>
                    <a:r>
                      <a:rPr lang="en-US"/>
                      <a:t>(7.98%)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A8-4DBB-9F0E-B4915B291BE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1,568</a:t>
                    </a:r>
                    <a:endParaRPr lang="en-US" dirty="0"/>
                  </a:p>
                  <a:p>
                    <a:r>
                      <a:rPr lang="en-US" dirty="0"/>
                      <a:t>(19.59%)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8A8-4DBB-9F0E-B4915B291BE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2,207</a:t>
                    </a:r>
                    <a:endParaRPr lang="en-US" dirty="0"/>
                  </a:p>
                  <a:p>
                    <a:r>
                      <a:rPr lang="en-US" dirty="0"/>
                      <a:t>(27.58%)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8A8-4DBB-9F0E-B4915B291BEC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903</a:t>
                    </a:r>
                  </a:p>
                  <a:p>
                    <a:r>
                      <a:rPr lang="en-US"/>
                      <a:t>(11.20%)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8A8-4DBB-9F0E-B4915B291BEC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2,511</a:t>
                    </a:r>
                    <a:endParaRPr lang="en-US" dirty="0"/>
                  </a:p>
                  <a:p>
                    <a:r>
                      <a:rPr lang="en-US" dirty="0"/>
                      <a:t>(31.38%)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8A8-4DBB-9F0E-B4915B291BEC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3,414</a:t>
                    </a:r>
                    <a:endParaRPr lang="en-US" dirty="0"/>
                  </a:p>
                  <a:p>
                    <a:r>
                      <a:rPr lang="en-US" dirty="0"/>
                      <a:t>(42.66%)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8A8-4DBB-9F0E-B4915B291BEC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  <a:p>
                    <a:r>
                      <a:rPr lang="en-US"/>
                      <a:t>(0.30%)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8A8-4DBB-9F0E-B4915B291BEC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133</a:t>
                    </a:r>
                  </a:p>
                  <a:p>
                    <a:r>
                      <a:rPr lang="en-US"/>
                      <a:t>(1.66%)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8A8-4DBB-9F0E-B4915B291BEC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157</a:t>
                    </a:r>
                  </a:p>
                  <a:p>
                    <a:r>
                      <a:rPr lang="en-US"/>
                      <a:t>(1.96%)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8A8-4DBB-9F0E-B4915B291B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Kandhamal!$O$3:$Z$4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anemia-2018</c:v>
                  </c:pt>
                  <c:pt idx="3">
                    <c:v>Mild-2018</c:v>
                  </c:pt>
                  <c:pt idx="6">
                    <c:v>Moderate-2018</c:v>
                  </c:pt>
                  <c:pt idx="9">
                    <c:v>Severe-2018</c:v>
                  </c:pt>
                </c:lvl>
              </c:multiLvlStrCache>
            </c:multiLvlStrRef>
          </c:cat>
          <c:val>
            <c:numRef>
              <c:f>Kandhamal!$O$5:$Z$5</c:f>
              <c:numCache>
                <c:formatCode>General</c:formatCode>
                <c:ptCount val="12"/>
                <c:pt idx="0">
                  <c:v>908</c:v>
                </c:pt>
                <c:pt idx="1">
                  <c:v>1317</c:v>
                </c:pt>
                <c:pt idx="2">
                  <c:v>2225</c:v>
                </c:pt>
                <c:pt idx="3">
                  <c:v>639</c:v>
                </c:pt>
                <c:pt idx="4">
                  <c:v>1568</c:v>
                </c:pt>
                <c:pt idx="5">
                  <c:v>2207</c:v>
                </c:pt>
                <c:pt idx="6">
                  <c:v>903</c:v>
                </c:pt>
                <c:pt idx="7">
                  <c:v>2511</c:v>
                </c:pt>
                <c:pt idx="8">
                  <c:v>3414</c:v>
                </c:pt>
                <c:pt idx="9">
                  <c:v>24</c:v>
                </c:pt>
                <c:pt idx="10">
                  <c:v>133</c:v>
                </c:pt>
                <c:pt idx="11">
                  <c:v>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8A8-4DBB-9F0E-B4915B291BEC}"/>
            </c:ext>
          </c:extLst>
        </c:ser>
        <c:axId val="50596480"/>
        <c:axId val="50602368"/>
      </c:barChart>
      <c:catAx>
        <c:axId val="505964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602368"/>
        <c:crosses val="autoZero"/>
        <c:auto val="1"/>
        <c:lblAlgn val="ctr"/>
        <c:lblOffset val="100"/>
      </c:catAx>
      <c:valAx>
        <c:axId val="50602368"/>
        <c:scaling>
          <c:orientation val="minMax"/>
        </c:scaling>
        <c:delete val="1"/>
        <c:axPos val="l"/>
        <c:numFmt formatCode="General" sourceLinked="1"/>
        <c:tickLblPos val="nextTo"/>
        <c:crossAx val="50596480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4.3949763788558388E-2"/>
          <c:y val="8.6021579634441001E-2"/>
          <c:w val="0.93093608547512219"/>
          <c:h val="0.77893245968908542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867-4EBA-A59C-CF6B36272C8C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67-4EBA-A59C-CF6B36272C8C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867-4EBA-A59C-CF6B36272C8C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67-4EBA-A59C-CF6B36272C8C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867-4EBA-A59C-CF6B36272C8C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67-4EBA-A59C-CF6B36272C8C}"/>
              </c:ext>
            </c:extLst>
          </c:dPt>
          <c:dPt>
            <c:idx val="6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867-4EBA-A59C-CF6B36272C8C}"/>
              </c:ext>
            </c:extLst>
          </c:dPt>
          <c:dPt>
            <c:idx val="7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867-4EBA-A59C-CF6B36272C8C}"/>
              </c:ext>
            </c:extLst>
          </c:dPt>
          <c:dPt>
            <c:idx val="8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867-4EBA-A59C-CF6B36272C8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1,668</a:t>
                    </a:r>
                    <a:endParaRPr lang="en-US" dirty="0"/>
                  </a:p>
                  <a:p>
                    <a:r>
                      <a:rPr lang="en-US" dirty="0"/>
                      <a:t>(20.84%)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67-4EBA-A59C-CF6B36272C8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2,996</a:t>
                    </a:r>
                    <a:endParaRPr lang="en-US" dirty="0"/>
                  </a:p>
                  <a:p>
                    <a:r>
                      <a:rPr lang="en-US" dirty="0"/>
                      <a:t>(37.44%)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67-4EBA-A59C-CF6B36272C8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4,664</a:t>
                    </a:r>
                    <a:endParaRPr lang="en-US" dirty="0"/>
                  </a:p>
                  <a:p>
                    <a:r>
                      <a:rPr lang="en-US" dirty="0"/>
                      <a:t>(58.26%)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867-4EBA-A59C-CF6B36272C8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515</a:t>
                    </a:r>
                  </a:p>
                  <a:p>
                    <a:r>
                      <a:rPr lang="en-US"/>
                      <a:t>(6.44%)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67-4EBA-A59C-CF6B36272C8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1,340</a:t>
                    </a:r>
                    <a:endParaRPr lang="en-US" dirty="0"/>
                  </a:p>
                  <a:p>
                    <a:r>
                      <a:rPr lang="en-US" dirty="0"/>
                      <a:t>(16.74%)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867-4EBA-A59C-CF6B36272C8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1,855</a:t>
                    </a:r>
                    <a:endParaRPr lang="en-US" dirty="0"/>
                  </a:p>
                  <a:p>
                    <a:r>
                      <a:rPr lang="en-US" dirty="0"/>
                      <a:t>(23.18%)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867-4EBA-A59C-CF6B36272C8C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278</a:t>
                    </a:r>
                  </a:p>
                  <a:p>
                    <a:r>
                      <a:rPr lang="en-US"/>
                      <a:t>(3.47%)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867-4EBA-A59C-CF6B36272C8C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1,139</a:t>
                    </a:r>
                    <a:endParaRPr lang="en-US" dirty="0"/>
                  </a:p>
                  <a:p>
                    <a:r>
                      <a:rPr lang="en-US" dirty="0"/>
                      <a:t>(14.23%)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867-4EBA-A59C-CF6B36272C8C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1,417</a:t>
                    </a:r>
                    <a:endParaRPr lang="en-US" dirty="0"/>
                  </a:p>
                  <a:p>
                    <a:r>
                      <a:rPr lang="en-US" dirty="0"/>
                      <a:t>(17.71%)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867-4EBA-A59C-CF6B36272C8C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</a:p>
                  <a:p>
                    <a:r>
                      <a:rPr lang="en-US"/>
                      <a:t>(0.16%)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867-4EBA-A59C-CF6B36272C8C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</a:p>
                  <a:p>
                    <a:r>
                      <a:rPr lang="en-US"/>
                      <a:t>(0.67%)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867-4EBA-A59C-CF6B36272C8C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67</a:t>
                    </a:r>
                  </a:p>
                  <a:p>
                    <a:r>
                      <a:rPr lang="en-US"/>
                      <a:t>(0.84%)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867-4EBA-A59C-CF6B36272C8C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Kandhamal!$B$3:$M$4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anemia-2020</c:v>
                  </c:pt>
                  <c:pt idx="3">
                    <c:v>Mild-2020</c:v>
                  </c:pt>
                  <c:pt idx="6">
                    <c:v>Moderate-2020</c:v>
                  </c:pt>
                  <c:pt idx="9">
                    <c:v>Severe-2020</c:v>
                  </c:pt>
                </c:lvl>
              </c:multiLvlStrCache>
            </c:multiLvlStrRef>
          </c:cat>
          <c:val>
            <c:numRef>
              <c:f>Kandhamal!$B$5:$M$5</c:f>
              <c:numCache>
                <c:formatCode>General</c:formatCode>
                <c:ptCount val="12"/>
                <c:pt idx="0">
                  <c:v>1668</c:v>
                </c:pt>
                <c:pt idx="1">
                  <c:v>2996</c:v>
                </c:pt>
                <c:pt idx="2">
                  <c:v>4664</c:v>
                </c:pt>
                <c:pt idx="3">
                  <c:v>515</c:v>
                </c:pt>
                <c:pt idx="4">
                  <c:v>1340</c:v>
                </c:pt>
                <c:pt idx="5">
                  <c:v>1855</c:v>
                </c:pt>
                <c:pt idx="6">
                  <c:v>278</c:v>
                </c:pt>
                <c:pt idx="7">
                  <c:v>1139</c:v>
                </c:pt>
                <c:pt idx="8">
                  <c:v>1417</c:v>
                </c:pt>
                <c:pt idx="9">
                  <c:v>13</c:v>
                </c:pt>
                <c:pt idx="10">
                  <c:v>54</c:v>
                </c:pt>
                <c:pt idx="11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867-4EBA-A59C-CF6B36272C8C}"/>
            </c:ext>
          </c:extLst>
        </c:ser>
        <c:axId val="50744320"/>
        <c:axId val="50754304"/>
      </c:barChart>
      <c:catAx>
        <c:axId val="5074432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754304"/>
        <c:crosses val="autoZero"/>
        <c:auto val="1"/>
        <c:lblAlgn val="ctr"/>
        <c:lblOffset val="100"/>
      </c:catAx>
      <c:valAx>
        <c:axId val="50754304"/>
        <c:scaling>
          <c:orientation val="minMax"/>
        </c:scaling>
        <c:delete val="1"/>
        <c:axPos val="l"/>
        <c:numFmt formatCode="General" sourceLinked="1"/>
        <c:tickLblPos val="nextTo"/>
        <c:crossAx val="50744320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5756499518042315E-2"/>
          <c:y val="9.6894697686934927E-2"/>
          <c:w val="0.92848700096391457"/>
          <c:h val="0.7397185392567539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6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B43-4453-9343-9A2660D44DD4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43-4453-9343-9A2660D44DD4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B43-4453-9343-9A2660D44DD4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43-4453-9343-9A2660D44DD4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B43-4453-9343-9A2660D44DD4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43-4453-9343-9A2660D44DD4}"/>
              </c:ext>
            </c:extLst>
          </c:dPt>
          <c:dPt>
            <c:idx val="9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B43-4453-9343-9A2660D44DD4}"/>
              </c:ext>
            </c:extLst>
          </c:dPt>
          <c:dPt>
            <c:idx val="1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B43-4453-9343-9A2660D44DD4}"/>
              </c:ext>
            </c:extLst>
          </c:dPt>
          <c:dPt>
            <c:idx val="1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B43-4453-9343-9A2660D44DD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1,212</a:t>
                    </a:r>
                    <a:endParaRPr lang="en-US" dirty="0"/>
                  </a:p>
                  <a:p>
                    <a:r>
                      <a:rPr lang="en-US" dirty="0"/>
                      <a:t>(10.89%)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43-4453-9343-9A2660D44DD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555</a:t>
                    </a:r>
                  </a:p>
                  <a:p>
                    <a:r>
                      <a:rPr lang="en-US"/>
                      <a:t>(4.99%)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3-4453-9343-9A2660D44DD4}"/>
                </c:ext>
              </c:extLst>
            </c:dLbl>
            <c:dLbl>
              <c:idx val="2"/>
              <c:layout>
                <c:manualLayout>
                  <c:x val="-9.7517725958297663E-3"/>
                  <c:y val="-5.72916636020238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1,767</a:t>
                    </a:r>
                    <a:endParaRPr lang="en-US" dirty="0"/>
                  </a:p>
                  <a:p>
                    <a:r>
                      <a:rPr lang="en-US" dirty="0"/>
                      <a:t>(15.88%)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43-4453-9343-9A2660D44DD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1,063</a:t>
                    </a:r>
                    <a:endParaRPr lang="en-US" dirty="0"/>
                  </a:p>
                  <a:p>
                    <a:r>
                      <a:rPr lang="en-US" dirty="0"/>
                      <a:t>(9.55%)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43-4453-9343-9A2660D44DD4}"/>
                </c:ext>
              </c:extLst>
            </c:dLbl>
            <c:dLbl>
              <c:idx val="4"/>
              <c:layout>
                <c:manualLayout>
                  <c:x val="-1.9503417215641181E-2"/>
                  <c:y val="-5.23096817419648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1,369</a:t>
                    </a:r>
                    <a:endParaRPr lang="en-US" dirty="0"/>
                  </a:p>
                  <a:p>
                    <a:r>
                      <a:rPr lang="en-US" dirty="0"/>
                      <a:t>(12.30%)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2485519513527318"/>
                      <c:h val="6.52377682494346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B43-4453-9343-9A2660D44DD4}"/>
                </c:ext>
              </c:extLst>
            </c:dLbl>
            <c:dLbl>
              <c:idx val="5"/>
              <c:layout>
                <c:manualLayout>
                  <c:x val="-9.7517725958298253E-3"/>
                  <c:y val="-4.48369541233230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2,432</a:t>
                    </a:r>
                    <a:endParaRPr lang="en-US" dirty="0"/>
                  </a:p>
                  <a:p>
                    <a:r>
                      <a:rPr lang="en-US" dirty="0"/>
                      <a:t>(21.86%)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43-4453-9343-9A2660D44DD4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2,351</a:t>
                    </a:r>
                    <a:endParaRPr lang="en-US" dirty="0"/>
                  </a:p>
                  <a:p>
                    <a:r>
                      <a:rPr lang="en-US" dirty="0"/>
                      <a:t>(21.13%)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43-4453-9343-9A2660D44DD4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4,120</a:t>
                    </a:r>
                    <a:endParaRPr lang="en-US" dirty="0"/>
                  </a:p>
                  <a:p>
                    <a:r>
                      <a:rPr lang="en-US" dirty="0"/>
                      <a:t>(37.03%)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B43-4453-9343-9A2660D44DD4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6,471</a:t>
                    </a:r>
                  </a:p>
                  <a:p>
                    <a:r>
                      <a:rPr lang="en-US" dirty="0" smtClean="0"/>
                      <a:t>(58.16%)</a:t>
                    </a:r>
                    <a:endParaRPr lang="en-US" dirty="0"/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B43-4453-9343-9A2660D44DD4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116</a:t>
                    </a:r>
                  </a:p>
                  <a:p>
                    <a:r>
                      <a:rPr lang="en-US"/>
                      <a:t>(1.04%)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43-4453-9343-9A2660D44DD4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340</a:t>
                    </a:r>
                  </a:p>
                  <a:p>
                    <a:r>
                      <a:rPr lang="en-US"/>
                      <a:t>(3.06%)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43-4453-9343-9A2660D44DD4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456</a:t>
                    </a:r>
                  </a:p>
                  <a:p>
                    <a:r>
                      <a:rPr lang="en-US"/>
                      <a:t>(4.10%)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43-4453-9343-9A2660D44D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Rayagada!$O$3:$Z$4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anemia-2018</c:v>
                  </c:pt>
                  <c:pt idx="3">
                    <c:v>Mild-2018</c:v>
                  </c:pt>
                  <c:pt idx="6">
                    <c:v>Moderate-2018</c:v>
                  </c:pt>
                  <c:pt idx="9">
                    <c:v>Severe-2018</c:v>
                  </c:pt>
                </c:lvl>
              </c:multiLvlStrCache>
            </c:multiLvlStrRef>
          </c:cat>
          <c:val>
            <c:numRef>
              <c:f>Rayagada!$O$5:$Z$5</c:f>
              <c:numCache>
                <c:formatCode>General</c:formatCode>
                <c:ptCount val="12"/>
                <c:pt idx="0">
                  <c:v>1212</c:v>
                </c:pt>
                <c:pt idx="1">
                  <c:v>555</c:v>
                </c:pt>
                <c:pt idx="2">
                  <c:v>1767</c:v>
                </c:pt>
                <c:pt idx="3">
                  <c:v>1063</c:v>
                </c:pt>
                <c:pt idx="4">
                  <c:v>1369</c:v>
                </c:pt>
                <c:pt idx="5">
                  <c:v>2432</c:v>
                </c:pt>
                <c:pt idx="6">
                  <c:v>2351</c:v>
                </c:pt>
                <c:pt idx="7">
                  <c:v>4120</c:v>
                </c:pt>
                <c:pt idx="8">
                  <c:v>6471</c:v>
                </c:pt>
                <c:pt idx="9">
                  <c:v>116</c:v>
                </c:pt>
                <c:pt idx="10">
                  <c:v>340</c:v>
                </c:pt>
                <c:pt idx="11">
                  <c:v>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43-4453-9343-9A2660D44DD4}"/>
            </c:ext>
          </c:extLst>
        </c:ser>
        <c:axId val="50905088"/>
        <c:axId val="50906624"/>
      </c:barChart>
      <c:catAx>
        <c:axId val="509050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906624"/>
        <c:crosses val="autoZero"/>
        <c:auto val="1"/>
        <c:lblAlgn val="ctr"/>
        <c:lblOffset val="100"/>
      </c:catAx>
      <c:valAx>
        <c:axId val="50906624"/>
        <c:scaling>
          <c:orientation val="minMax"/>
        </c:scaling>
        <c:delete val="1"/>
        <c:axPos val="l"/>
        <c:numFmt formatCode="General" sourceLinked="1"/>
        <c:tickLblPos val="nextTo"/>
        <c:crossAx val="50905088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6140990739162181E-2"/>
          <c:y val="0.10053088444324412"/>
          <c:w val="0.92771801852167746"/>
          <c:h val="0.7404407162693635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6B6-4FE2-9FAC-8C7EA8A25A81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B6-4FE2-9FAC-8C7EA8A25A81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6B6-4FE2-9FAC-8C7EA8A25A81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6B6-4FE2-9FAC-8C7EA8A25A81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6B6-4FE2-9FAC-8C7EA8A25A81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6B6-4FE2-9FAC-8C7EA8A25A81}"/>
              </c:ext>
            </c:extLst>
          </c:dPt>
          <c:dPt>
            <c:idx val="6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6B6-4FE2-9FAC-8C7EA8A25A81}"/>
              </c:ext>
            </c:extLst>
          </c:dPt>
          <c:dPt>
            <c:idx val="7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6B6-4FE2-9FAC-8C7EA8A25A81}"/>
              </c:ext>
            </c:extLst>
          </c:dPt>
          <c:dPt>
            <c:idx val="8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6B6-4FE2-9FAC-8C7EA8A25A8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2,635</a:t>
                    </a:r>
                    <a:endParaRPr lang="en-US" dirty="0"/>
                  </a:p>
                  <a:p>
                    <a:r>
                      <a:rPr lang="en-US" dirty="0"/>
                      <a:t>(23.68%)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B6-4FE2-9FAC-8C7EA8A25A8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2,272</a:t>
                    </a:r>
                    <a:endParaRPr lang="en-US" dirty="0"/>
                  </a:p>
                  <a:p>
                    <a:r>
                      <a:rPr lang="en-US" dirty="0"/>
                      <a:t>(20.42%)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B6-4FE2-9FAC-8C7EA8A25A8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4,907</a:t>
                    </a:r>
                    <a:endParaRPr lang="en-US" dirty="0"/>
                  </a:p>
                  <a:p>
                    <a:r>
                      <a:rPr lang="en-US" dirty="0"/>
                      <a:t>(44.10%)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B6-4FE2-9FAC-8C7EA8A25A8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1,084</a:t>
                    </a:r>
                    <a:endParaRPr lang="en-US" dirty="0"/>
                  </a:p>
                  <a:p>
                    <a:r>
                      <a:rPr lang="en-US" dirty="0"/>
                      <a:t>(9.74%)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B6-4FE2-9FAC-8C7EA8A25A8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1,824</a:t>
                    </a:r>
                    <a:endParaRPr lang="en-US" dirty="0"/>
                  </a:p>
                  <a:p>
                    <a:r>
                      <a:rPr lang="en-US" dirty="0"/>
                      <a:t>(16.39%)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B6-4FE2-9FAC-8C7EA8A25A8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2,908</a:t>
                    </a:r>
                    <a:endParaRPr lang="en-US" dirty="0"/>
                  </a:p>
                  <a:p>
                    <a:r>
                      <a:rPr lang="en-US" dirty="0"/>
                      <a:t>(26.14%)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B6-4FE2-9FAC-8C7EA8A25A8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1,003</a:t>
                    </a:r>
                    <a:endParaRPr lang="en-US" dirty="0"/>
                  </a:p>
                  <a:p>
                    <a:r>
                      <a:rPr lang="en-US" dirty="0"/>
                      <a:t>(9.01%)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B6-4FE2-9FAC-8C7EA8A25A81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2,204</a:t>
                    </a:r>
                    <a:endParaRPr lang="en-US" dirty="0"/>
                  </a:p>
                  <a:p>
                    <a:r>
                      <a:rPr lang="en-US" dirty="0"/>
                      <a:t>(19.81%)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B6-4FE2-9FAC-8C7EA8A25A8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3,217</a:t>
                    </a:r>
                    <a:endParaRPr lang="en-US" dirty="0"/>
                  </a:p>
                  <a:p>
                    <a:r>
                      <a:rPr lang="en-US" dirty="0"/>
                      <a:t>(28.82%)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B6-4FE2-9FAC-8C7EA8A25A81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</a:p>
                  <a:p>
                    <a:r>
                      <a:rPr lang="en-US"/>
                      <a:t>(0.18%)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B6-4FE2-9FAC-8C7EA8A25A81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84</a:t>
                    </a:r>
                  </a:p>
                  <a:p>
                    <a:r>
                      <a:rPr lang="en-US"/>
                      <a:t>(0.75%)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B6-4FE2-9FAC-8C7EA8A25A81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104</a:t>
                    </a:r>
                  </a:p>
                  <a:p>
                    <a:r>
                      <a:rPr lang="en-US"/>
                      <a:t>(0.93%)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B6-4FE2-9FAC-8C7EA8A25A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Rayagada!$B$3:$M$4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anemia-2020</c:v>
                  </c:pt>
                  <c:pt idx="3">
                    <c:v>Mild-2020</c:v>
                  </c:pt>
                  <c:pt idx="6">
                    <c:v>Moderate-2020</c:v>
                  </c:pt>
                  <c:pt idx="9">
                    <c:v>Severe-2020</c:v>
                  </c:pt>
                </c:lvl>
              </c:multiLvlStrCache>
            </c:multiLvlStrRef>
          </c:cat>
          <c:val>
            <c:numRef>
              <c:f>Rayagada!$B$5:$M$5</c:f>
              <c:numCache>
                <c:formatCode>General</c:formatCode>
                <c:ptCount val="12"/>
                <c:pt idx="0">
                  <c:v>2635</c:v>
                </c:pt>
                <c:pt idx="1">
                  <c:v>2272</c:v>
                </c:pt>
                <c:pt idx="2">
                  <c:v>4907</c:v>
                </c:pt>
                <c:pt idx="3">
                  <c:v>1084</c:v>
                </c:pt>
                <c:pt idx="4">
                  <c:v>1824</c:v>
                </c:pt>
                <c:pt idx="5">
                  <c:v>2908</c:v>
                </c:pt>
                <c:pt idx="6">
                  <c:v>1003</c:v>
                </c:pt>
                <c:pt idx="7">
                  <c:v>2204</c:v>
                </c:pt>
                <c:pt idx="8">
                  <c:v>3217</c:v>
                </c:pt>
                <c:pt idx="9">
                  <c:v>20</c:v>
                </c:pt>
                <c:pt idx="10">
                  <c:v>84</c:v>
                </c:pt>
                <c:pt idx="11">
                  <c:v>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6B6-4FE2-9FAC-8C7EA8A25A81}"/>
            </c:ext>
          </c:extLst>
        </c:ser>
        <c:axId val="50852224"/>
        <c:axId val="50853760"/>
      </c:barChart>
      <c:catAx>
        <c:axId val="5085222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0853760"/>
        <c:crosses val="autoZero"/>
        <c:auto val="1"/>
        <c:lblAlgn val="ctr"/>
        <c:lblOffset val="100"/>
      </c:catAx>
      <c:valAx>
        <c:axId val="50853760"/>
        <c:scaling>
          <c:orientation val="minMax"/>
        </c:scaling>
        <c:delete val="1"/>
        <c:axPos val="l"/>
        <c:numFmt formatCode="General" sourceLinked="1"/>
        <c:tickLblPos val="nextTo"/>
        <c:crossAx val="50852224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2526874835561166E-2"/>
          <c:y val="0.10284438042487902"/>
          <c:w val="0.93494625032888135"/>
          <c:h val="0.72152480103968364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6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A02-4E30-B0DE-E3FB6A75A5AF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02-4E30-B0DE-E3FB6A75A5AF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A02-4E30-B0DE-E3FB6A75A5AF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A02-4E30-B0DE-E3FB6A75A5AF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A02-4E30-B0DE-E3FB6A75A5AF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A02-4E30-B0DE-E3FB6A75A5AF}"/>
              </c:ext>
            </c:extLst>
          </c:dPt>
          <c:dPt>
            <c:idx val="9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A02-4E30-B0DE-E3FB6A75A5AF}"/>
              </c:ext>
            </c:extLst>
          </c:dPt>
          <c:dPt>
            <c:idx val="1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A02-4E30-B0DE-E3FB6A75A5AF}"/>
              </c:ext>
            </c:extLst>
          </c:dPt>
          <c:dPt>
            <c:idx val="1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A02-4E30-B0DE-E3FB6A75A5A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1,125</a:t>
                    </a:r>
                    <a:endParaRPr lang="en-US" dirty="0"/>
                  </a:p>
                  <a:p>
                    <a:r>
                      <a:rPr lang="en-US" dirty="0"/>
                      <a:t>(13.26%)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02-4E30-B0DE-E3FB6A75A5A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1,178</a:t>
                    </a:r>
                    <a:endParaRPr lang="en-US" dirty="0"/>
                  </a:p>
                  <a:p>
                    <a:r>
                      <a:rPr lang="en-US" dirty="0"/>
                      <a:t>(13.88%)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02-4E30-B0DE-E3FB6A75A5A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2,303</a:t>
                    </a:r>
                    <a:endParaRPr lang="en-US" dirty="0"/>
                  </a:p>
                  <a:p>
                    <a:r>
                      <a:rPr lang="en-US" dirty="0"/>
                      <a:t>(27.14%)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02-4E30-B0DE-E3FB6A75A5A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897</a:t>
                    </a:r>
                  </a:p>
                  <a:p>
                    <a:r>
                      <a:rPr lang="en-US"/>
                      <a:t>()10.57%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02-4E30-B0DE-E3FB6A75A5A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1,602</a:t>
                    </a:r>
                    <a:endParaRPr lang="en-US" dirty="0"/>
                  </a:p>
                  <a:p>
                    <a:r>
                      <a:rPr lang="en-US" dirty="0"/>
                      <a:t>()18.83%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02-4E30-B0DE-E3FB6A75A5A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2,499</a:t>
                    </a:r>
                    <a:endParaRPr lang="en-US" dirty="0"/>
                  </a:p>
                  <a:p>
                    <a:r>
                      <a:rPr lang="en-US" dirty="0"/>
                      <a:t>(29.45%)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02-4E30-B0DE-E3FB6A75A5A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1,144</a:t>
                    </a:r>
                    <a:endParaRPr lang="en-US" dirty="0"/>
                  </a:p>
                  <a:p>
                    <a:r>
                      <a:rPr lang="en-US" dirty="0"/>
                      <a:t>(13.48%)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A02-4E30-B0DE-E3FB6A75A5A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2,399</a:t>
                    </a:r>
                    <a:endParaRPr lang="en-US" dirty="0"/>
                  </a:p>
                  <a:p>
                    <a:r>
                      <a:rPr lang="en-US" dirty="0"/>
                      <a:t>(28.27%)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A02-4E30-B0DE-E3FB6A75A5AF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3,543</a:t>
                    </a:r>
                    <a:endParaRPr lang="en-US" dirty="0"/>
                  </a:p>
                  <a:p>
                    <a:r>
                      <a:rPr lang="en-US" dirty="0"/>
                      <a:t>(41.75%)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A02-4E30-B0DE-E3FB6A75A5AF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27</a:t>
                    </a:r>
                  </a:p>
                  <a:p>
                    <a:r>
                      <a:rPr lang="en-US"/>
                      <a:t>(0.32%)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02-4E30-B0DE-E3FB6A75A5AF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115</a:t>
                    </a:r>
                  </a:p>
                  <a:p>
                    <a:r>
                      <a:rPr lang="en-US"/>
                      <a:t>(1.36%)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A02-4E30-B0DE-E3FB6A75A5AF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142</a:t>
                    </a:r>
                  </a:p>
                  <a:p>
                    <a:r>
                      <a:rPr lang="en-US"/>
                      <a:t>(1.67%)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02-4E30-B0DE-E3FB6A75A5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Keonjher!$O$3:$Z$4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anemia-2018</c:v>
                  </c:pt>
                  <c:pt idx="3">
                    <c:v>Mild-2018</c:v>
                  </c:pt>
                  <c:pt idx="6">
                    <c:v>Moderate-2018</c:v>
                  </c:pt>
                  <c:pt idx="9">
                    <c:v>Severe-2018</c:v>
                  </c:pt>
                </c:lvl>
              </c:multiLvlStrCache>
            </c:multiLvlStrRef>
          </c:cat>
          <c:val>
            <c:numRef>
              <c:f>Keonjher!$O$5:$Z$5</c:f>
              <c:numCache>
                <c:formatCode>General</c:formatCode>
                <c:ptCount val="12"/>
                <c:pt idx="0">
                  <c:v>1125</c:v>
                </c:pt>
                <c:pt idx="1">
                  <c:v>1178</c:v>
                </c:pt>
                <c:pt idx="2">
                  <c:v>2303</c:v>
                </c:pt>
                <c:pt idx="3">
                  <c:v>897</c:v>
                </c:pt>
                <c:pt idx="4">
                  <c:v>1602</c:v>
                </c:pt>
                <c:pt idx="5">
                  <c:v>2499</c:v>
                </c:pt>
                <c:pt idx="6">
                  <c:v>1144</c:v>
                </c:pt>
                <c:pt idx="7">
                  <c:v>2399</c:v>
                </c:pt>
                <c:pt idx="8">
                  <c:v>3543</c:v>
                </c:pt>
                <c:pt idx="9">
                  <c:v>27</c:v>
                </c:pt>
                <c:pt idx="10">
                  <c:v>115</c:v>
                </c:pt>
                <c:pt idx="11">
                  <c:v>142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A02-4E30-B0DE-E3FB6A75A5AF}"/>
            </c:ext>
          </c:extLst>
        </c:ser>
        <c:axId val="51078272"/>
        <c:axId val="51079808"/>
      </c:barChart>
      <c:catAx>
        <c:axId val="5107827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1079808"/>
        <c:crosses val="autoZero"/>
        <c:auto val="1"/>
        <c:lblAlgn val="ctr"/>
        <c:lblOffset val="100"/>
      </c:catAx>
      <c:valAx>
        <c:axId val="51079808"/>
        <c:scaling>
          <c:orientation val="minMax"/>
        </c:scaling>
        <c:delete val="1"/>
        <c:axPos val="l"/>
        <c:numFmt formatCode="General" sourceLinked="1"/>
        <c:tickLblPos val="nextTo"/>
        <c:crossAx val="51078272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8339664729649142E-2"/>
          <c:y val="9.6361211548170331E-2"/>
          <c:w val="0.92332067054070344"/>
          <c:h val="0.730736463856763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819-4E2D-B1CA-3331BE3CB632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19-4E2D-B1CA-3331BE3CB632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819-4E2D-B1CA-3331BE3CB632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19-4E2D-B1CA-3331BE3CB632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819-4E2D-B1CA-3331BE3CB632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19-4E2D-B1CA-3331BE3CB632}"/>
              </c:ext>
            </c:extLst>
          </c:dPt>
          <c:dPt>
            <c:idx val="6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819-4E2D-B1CA-3331BE3CB632}"/>
              </c:ext>
            </c:extLst>
          </c:dPt>
          <c:dPt>
            <c:idx val="7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19-4E2D-B1CA-3331BE3CB632}"/>
              </c:ext>
            </c:extLst>
          </c:dPt>
          <c:dPt>
            <c:idx val="8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819-4E2D-B1CA-3331BE3CB63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2,008</a:t>
                    </a:r>
                    <a:endParaRPr lang="en-US" dirty="0"/>
                  </a:p>
                  <a:p>
                    <a:r>
                      <a:rPr lang="en-US" dirty="0"/>
                      <a:t>(23.66%)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819-4E2D-B1CA-3331BE3CB63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2,023</a:t>
                    </a:r>
                    <a:endParaRPr lang="en-US" dirty="0"/>
                  </a:p>
                  <a:p>
                    <a:r>
                      <a:rPr lang="en-US" dirty="0"/>
                      <a:t>(28.84%)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819-4E2D-B1CA-3331BE3CB63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4,031</a:t>
                    </a:r>
                    <a:endParaRPr lang="en-US" dirty="0"/>
                  </a:p>
                  <a:p>
                    <a:r>
                      <a:rPr lang="en-US" dirty="0"/>
                      <a:t>(47.50%)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819-4E2D-B1CA-3331BE3CB63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707</a:t>
                    </a:r>
                  </a:p>
                  <a:p>
                    <a:r>
                      <a:rPr lang="en-US"/>
                      <a:t>(8.33%)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819-4E2D-B1CA-3331BE3CB632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1,574</a:t>
                    </a:r>
                    <a:endParaRPr lang="en-US" dirty="0"/>
                  </a:p>
                  <a:p>
                    <a:r>
                      <a:rPr lang="en-US" dirty="0"/>
                      <a:t>(18.55%)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819-4E2D-B1CA-3331BE3CB632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2,261</a:t>
                    </a:r>
                    <a:endParaRPr lang="en-US" dirty="0"/>
                  </a:p>
                  <a:p>
                    <a:r>
                      <a:rPr lang="en-US" dirty="0"/>
                      <a:t>(26.88%)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819-4E2D-B1CA-3331BE3CB632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473</a:t>
                    </a:r>
                  </a:p>
                  <a:p>
                    <a:r>
                      <a:rPr lang="en-US"/>
                      <a:t>(5.57%)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819-4E2D-B1CA-3331BE3CB632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1,636</a:t>
                    </a:r>
                    <a:endParaRPr lang="en-US" dirty="0"/>
                  </a:p>
                  <a:p>
                    <a:r>
                      <a:rPr lang="en-US" dirty="0"/>
                      <a:t>(19.28%)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819-4E2D-B1CA-3331BE3CB632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2,109</a:t>
                    </a:r>
                    <a:endParaRPr lang="en-US" dirty="0"/>
                  </a:p>
                  <a:p>
                    <a:r>
                      <a:rPr lang="en-US" dirty="0"/>
                      <a:t>(24.85%)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819-4E2D-B1CA-3331BE3CB632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  <a:p>
                    <a:r>
                      <a:rPr lang="en-US"/>
                      <a:t>(0.06%)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819-4E2D-B1CA-3331BE3CB632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61</a:t>
                    </a:r>
                  </a:p>
                  <a:p>
                    <a:r>
                      <a:rPr lang="en-US"/>
                      <a:t>(0.72%)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819-4E2D-B1CA-3331BE3CB632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66</a:t>
                    </a:r>
                  </a:p>
                  <a:p>
                    <a:r>
                      <a:rPr lang="en-US"/>
                      <a:t>(0.78%)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819-4E2D-B1CA-3331BE3CB6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Keonjher!$B$3:$M$4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anemia-2020</c:v>
                  </c:pt>
                  <c:pt idx="3">
                    <c:v>Mild-2020</c:v>
                  </c:pt>
                  <c:pt idx="6">
                    <c:v>Moderate-2020</c:v>
                  </c:pt>
                  <c:pt idx="9">
                    <c:v>Severe-2020</c:v>
                  </c:pt>
                </c:lvl>
              </c:multiLvlStrCache>
            </c:multiLvlStrRef>
          </c:cat>
          <c:val>
            <c:numRef>
              <c:f>Keonjher!$B$5:$M$5</c:f>
              <c:numCache>
                <c:formatCode>General</c:formatCode>
                <c:ptCount val="12"/>
                <c:pt idx="0">
                  <c:v>2008</c:v>
                </c:pt>
                <c:pt idx="1">
                  <c:v>2023</c:v>
                </c:pt>
                <c:pt idx="2">
                  <c:v>4031</c:v>
                </c:pt>
                <c:pt idx="3">
                  <c:v>707</c:v>
                </c:pt>
                <c:pt idx="4">
                  <c:v>1574</c:v>
                </c:pt>
                <c:pt idx="5">
                  <c:v>2261</c:v>
                </c:pt>
                <c:pt idx="6">
                  <c:v>473</c:v>
                </c:pt>
                <c:pt idx="7">
                  <c:v>1636</c:v>
                </c:pt>
                <c:pt idx="8">
                  <c:v>2109</c:v>
                </c:pt>
                <c:pt idx="9">
                  <c:v>5</c:v>
                </c:pt>
                <c:pt idx="10">
                  <c:v>61</c:v>
                </c:pt>
                <c:pt idx="11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819-4E2D-B1CA-3331BE3CB632}"/>
            </c:ext>
          </c:extLst>
        </c:ser>
        <c:axId val="51041792"/>
        <c:axId val="51043328"/>
      </c:barChart>
      <c:catAx>
        <c:axId val="5104179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1043328"/>
        <c:crosses val="autoZero"/>
        <c:auto val="1"/>
        <c:lblAlgn val="ctr"/>
        <c:lblOffset val="100"/>
      </c:catAx>
      <c:valAx>
        <c:axId val="51043328"/>
        <c:scaling>
          <c:orientation val="minMax"/>
        </c:scaling>
        <c:delete val="1"/>
        <c:axPos val="l"/>
        <c:numFmt formatCode="General" sourceLinked="1"/>
        <c:tickLblPos val="nextTo"/>
        <c:crossAx val="51041792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3.5504703038867109E-2"/>
          <c:y val="9.9240295590490468E-2"/>
          <c:w val="0.92899059392226557"/>
          <c:h val="0.7482866345983031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DA2-480D-A076-A160D155C2A5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A2-480D-A076-A160D155C2A5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DA2-480D-A076-A160D155C2A5}"/>
              </c:ext>
            </c:extLst>
          </c:dPt>
          <c:dPt>
            <c:idx val="6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DA2-480D-A076-A160D155C2A5}"/>
              </c:ext>
            </c:extLst>
          </c:dPt>
          <c:dPt>
            <c:idx val="7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DA2-480D-A076-A160D155C2A5}"/>
              </c:ext>
            </c:extLst>
          </c:dPt>
          <c:dPt>
            <c:idx val="8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DA2-480D-A076-A160D155C2A5}"/>
              </c:ext>
            </c:extLst>
          </c:dPt>
          <c:dPt>
            <c:idx val="9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6DA2-480D-A076-A160D155C2A5}"/>
              </c:ext>
            </c:extLst>
          </c:dPt>
          <c:dPt>
            <c:idx val="1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DA2-480D-A076-A160D155C2A5}"/>
              </c:ext>
            </c:extLst>
          </c:dPt>
          <c:dPt>
            <c:idx val="1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6DA2-480D-A076-A160D155C2A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889</a:t>
                    </a:r>
                  </a:p>
                  <a:p>
                    <a:r>
                      <a:rPr lang="en-US"/>
                      <a:t>(10.33%)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DA2-480D-A076-A160D155C2A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656</a:t>
                    </a:r>
                  </a:p>
                  <a:p>
                    <a:r>
                      <a:rPr lang="en-US"/>
                      <a:t>(7.53%)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DA2-480D-A076-A160D155C2A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1,555</a:t>
                    </a:r>
                    <a:endParaRPr lang="en-US" dirty="0"/>
                  </a:p>
                  <a:p>
                    <a:r>
                      <a:rPr lang="en-US" dirty="0"/>
                      <a:t>(17.86%)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DA2-480D-A076-A160D155C2A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752</a:t>
                    </a:r>
                  </a:p>
                  <a:p>
                    <a:r>
                      <a:rPr lang="en-US"/>
                      <a:t>(8.64%)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DA2-480D-A076-A160D155C2A5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1,147</a:t>
                    </a:r>
                    <a:endParaRPr lang="en-US" dirty="0"/>
                  </a:p>
                  <a:p>
                    <a:r>
                      <a:rPr lang="en-US" dirty="0"/>
                      <a:t>(13.17%)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DA2-480D-A076-A160D155C2A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1,899</a:t>
                    </a:r>
                    <a:endParaRPr lang="en-US" dirty="0"/>
                  </a:p>
                  <a:p>
                    <a:r>
                      <a:rPr lang="en-US" dirty="0"/>
                      <a:t>(21.81%)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DA2-480D-A076-A160D155C2A5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1,722</a:t>
                    </a:r>
                    <a:endParaRPr lang="en-US" dirty="0"/>
                  </a:p>
                  <a:p>
                    <a:r>
                      <a:rPr lang="en-US" dirty="0"/>
                      <a:t>(19.78%)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DA2-480D-A076-A160D155C2A5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3,132</a:t>
                    </a:r>
                    <a:endParaRPr lang="en-US" dirty="0"/>
                  </a:p>
                  <a:p>
                    <a:r>
                      <a:rPr lang="en-US" dirty="0"/>
                      <a:t>(35.97%)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DA2-480D-A076-A160D155C2A5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4,854</a:t>
                    </a:r>
                    <a:endParaRPr lang="en-US" dirty="0"/>
                  </a:p>
                  <a:p>
                    <a:r>
                      <a:rPr lang="en-US" dirty="0"/>
                      <a:t>(55.75%)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DA2-480D-A076-A160D155C2A5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114</a:t>
                    </a:r>
                  </a:p>
                  <a:p>
                    <a:r>
                      <a:rPr lang="en-US"/>
                      <a:t>(1.31%)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DA2-480D-A076-A160D155C2A5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285</a:t>
                    </a:r>
                  </a:p>
                  <a:p>
                    <a:r>
                      <a:rPr lang="en-US"/>
                      <a:t>(3.27%)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DA2-480D-A076-A160D155C2A5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399</a:t>
                    </a:r>
                  </a:p>
                  <a:p>
                    <a:r>
                      <a:rPr lang="en-US"/>
                      <a:t>(4.58%)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DA2-480D-A076-A160D155C2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Koraput!$O$3:$Z$4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anemia-2018</c:v>
                  </c:pt>
                  <c:pt idx="3">
                    <c:v>Mild-2018</c:v>
                  </c:pt>
                  <c:pt idx="6">
                    <c:v>Moderate-2018</c:v>
                  </c:pt>
                  <c:pt idx="9">
                    <c:v>Severe-2018</c:v>
                  </c:pt>
                </c:lvl>
              </c:multiLvlStrCache>
            </c:multiLvlStrRef>
          </c:cat>
          <c:val>
            <c:numRef>
              <c:f>Koraput!$O$5:$Z$5</c:f>
              <c:numCache>
                <c:formatCode>General</c:formatCode>
                <c:ptCount val="12"/>
                <c:pt idx="0">
                  <c:v>889</c:v>
                </c:pt>
                <c:pt idx="1">
                  <c:v>656</c:v>
                </c:pt>
                <c:pt idx="2">
                  <c:v>1555</c:v>
                </c:pt>
                <c:pt idx="3">
                  <c:v>752</c:v>
                </c:pt>
                <c:pt idx="4">
                  <c:v>1147</c:v>
                </c:pt>
                <c:pt idx="5">
                  <c:v>1899</c:v>
                </c:pt>
                <c:pt idx="6">
                  <c:v>1722</c:v>
                </c:pt>
                <c:pt idx="7">
                  <c:v>3132</c:v>
                </c:pt>
                <c:pt idx="8">
                  <c:v>4854</c:v>
                </c:pt>
                <c:pt idx="9">
                  <c:v>114</c:v>
                </c:pt>
                <c:pt idx="10">
                  <c:v>285</c:v>
                </c:pt>
                <c:pt idx="11">
                  <c:v>399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DA2-480D-A076-A160D155C2A5}"/>
            </c:ext>
          </c:extLst>
        </c:ser>
        <c:axId val="50813184"/>
        <c:axId val="51265536"/>
      </c:barChart>
      <c:catAx>
        <c:axId val="5081318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1265536"/>
        <c:crosses val="autoZero"/>
        <c:auto val="1"/>
        <c:lblAlgn val="ctr"/>
        <c:lblOffset val="100"/>
      </c:catAx>
      <c:valAx>
        <c:axId val="51265536"/>
        <c:scaling>
          <c:orientation val="minMax"/>
        </c:scaling>
        <c:delete val="1"/>
        <c:axPos val="l"/>
        <c:numFmt formatCode="General" sourceLinked="1"/>
        <c:tickLblPos val="nextTo"/>
        <c:crossAx val="50813184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2.7672955974842851E-2"/>
          <c:y val="0.10765194586925261"/>
          <c:w val="0.9446540880503147"/>
          <c:h val="0.7392496522266207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192-4235-8D43-6549AFAE7150}"/>
              </c:ext>
            </c:extLst>
          </c:dPt>
          <c:dPt>
            <c:idx val="1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92-4235-8D43-6549AFAE7150}"/>
              </c:ext>
            </c:extLst>
          </c:dPt>
          <c:dPt>
            <c:idx val="2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92-4235-8D43-6549AFAE7150}"/>
              </c:ext>
            </c:extLst>
          </c:dPt>
          <c:dPt>
            <c:idx val="3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92-4235-8D43-6549AFAE7150}"/>
              </c:ext>
            </c:extLst>
          </c:dPt>
          <c:dPt>
            <c:idx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192-4235-8D43-6549AFAE7150}"/>
              </c:ext>
            </c:extLst>
          </c:dPt>
          <c:dPt>
            <c:idx val="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92-4235-8D43-6549AFAE7150}"/>
              </c:ext>
            </c:extLst>
          </c:dPt>
          <c:dPt>
            <c:idx val="6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192-4235-8D43-6549AFAE7150}"/>
              </c:ext>
            </c:extLst>
          </c:dPt>
          <c:dPt>
            <c:idx val="7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92-4235-8D43-6549AFAE7150}"/>
              </c:ext>
            </c:extLst>
          </c:dPt>
          <c:dPt>
            <c:idx val="8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192-4235-8D43-6549AFAE715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2061</a:t>
                    </a:r>
                  </a:p>
                  <a:p>
                    <a:r>
                      <a:rPr lang="en-US"/>
                      <a:t>(23.67%)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192-4235-8D43-6549AFAE715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2,384</a:t>
                    </a:r>
                    <a:endParaRPr lang="en-US" dirty="0"/>
                  </a:p>
                  <a:p>
                    <a:r>
                      <a:rPr lang="en-US" dirty="0"/>
                      <a:t>(27.15%)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92-4235-8D43-6549AFAE715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4,425</a:t>
                    </a:r>
                    <a:endParaRPr lang="en-US" dirty="0"/>
                  </a:p>
                  <a:p>
                    <a:r>
                      <a:rPr lang="en-US" dirty="0"/>
                      <a:t>(50.82%)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192-4235-8D43-6549AFAE715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705 </a:t>
                    </a:r>
                  </a:p>
                  <a:p>
                    <a:r>
                      <a:rPr lang="en-US"/>
                      <a:t>(8.10%)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192-4235-8D43-6549AFAE715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1,274</a:t>
                    </a:r>
                    <a:endParaRPr lang="en-US" dirty="0"/>
                  </a:p>
                  <a:p>
                    <a:r>
                      <a:rPr lang="en-US" dirty="0"/>
                      <a:t>(14.63%)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192-4235-8D43-6549AFAE7150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1,979</a:t>
                    </a:r>
                    <a:endParaRPr lang="en-US" dirty="0"/>
                  </a:p>
                  <a:p>
                    <a:r>
                      <a:rPr lang="en-US" dirty="0"/>
                      <a:t>(22.73%)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192-4235-8D43-6549AFAE7150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698</a:t>
                    </a:r>
                  </a:p>
                  <a:p>
                    <a:r>
                      <a:rPr lang="en-US"/>
                      <a:t>(8.02%)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192-4235-8D43-6549AFAE7150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1,483</a:t>
                    </a:r>
                    <a:endParaRPr lang="en-US" dirty="0"/>
                  </a:p>
                  <a:p>
                    <a:r>
                      <a:rPr lang="en-US" dirty="0"/>
                      <a:t>(17.03%)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192-4235-8D43-6549AFAE7150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2,181</a:t>
                    </a:r>
                    <a:endParaRPr lang="en-US" dirty="0"/>
                  </a:p>
                  <a:p>
                    <a:r>
                      <a:rPr lang="en-US" dirty="0"/>
                      <a:t>(25.05%)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192-4235-8D43-6549AFAE7150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</a:p>
                  <a:p>
                    <a:r>
                      <a:rPr lang="en-US"/>
                      <a:t>(0.26%)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192-4235-8D43-6549AFAE7150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99</a:t>
                    </a:r>
                  </a:p>
                  <a:p>
                    <a:r>
                      <a:rPr lang="en-US"/>
                      <a:t>(1.14%)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192-4235-8D43-6549AFAE7150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122</a:t>
                    </a:r>
                  </a:p>
                  <a:p>
                    <a:r>
                      <a:rPr lang="en-US"/>
                      <a:t>(1.40%)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192-4235-8D43-6549AFAE7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Koraput!$B$3:$M$4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anemia-2020</c:v>
                  </c:pt>
                  <c:pt idx="3">
                    <c:v>Mild-2020</c:v>
                  </c:pt>
                  <c:pt idx="6">
                    <c:v>Moderate-2020</c:v>
                  </c:pt>
                  <c:pt idx="9">
                    <c:v>Severe-2020</c:v>
                  </c:pt>
                </c:lvl>
              </c:multiLvlStrCache>
            </c:multiLvlStrRef>
          </c:cat>
          <c:val>
            <c:numRef>
              <c:f>Koraput!$B$5:$M$5</c:f>
              <c:numCache>
                <c:formatCode>General</c:formatCode>
                <c:ptCount val="12"/>
                <c:pt idx="0">
                  <c:v>2061</c:v>
                </c:pt>
                <c:pt idx="1">
                  <c:v>2384</c:v>
                </c:pt>
                <c:pt idx="2">
                  <c:v>4425</c:v>
                </c:pt>
                <c:pt idx="3">
                  <c:v>705</c:v>
                </c:pt>
                <c:pt idx="4">
                  <c:v>1274</c:v>
                </c:pt>
                <c:pt idx="5">
                  <c:v>1979</c:v>
                </c:pt>
                <c:pt idx="6">
                  <c:v>698</c:v>
                </c:pt>
                <c:pt idx="7">
                  <c:v>1483</c:v>
                </c:pt>
                <c:pt idx="8">
                  <c:v>2181</c:v>
                </c:pt>
                <c:pt idx="9">
                  <c:v>23</c:v>
                </c:pt>
                <c:pt idx="10">
                  <c:v>99</c:v>
                </c:pt>
                <c:pt idx="11">
                  <c:v>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92-4235-8D43-6549AFAE7150}"/>
            </c:ext>
          </c:extLst>
        </c:ser>
        <c:axId val="51305088"/>
        <c:axId val="51335552"/>
      </c:barChart>
      <c:catAx>
        <c:axId val="513050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1335552"/>
        <c:crosses val="autoZero"/>
        <c:auto val="1"/>
        <c:lblAlgn val="ctr"/>
        <c:lblOffset val="100"/>
      </c:catAx>
      <c:valAx>
        <c:axId val="51335552"/>
        <c:scaling>
          <c:orientation val="minMax"/>
        </c:scaling>
        <c:delete val="1"/>
        <c:axPos val="l"/>
        <c:numFmt formatCode="General" sourceLinked="1"/>
        <c:tickLblPos val="nextTo"/>
        <c:crossAx val="51305088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</c:chart>
  <c:spPr>
    <a:ln>
      <a:solidFill>
        <a:schemeClr val="bg1">
          <a:lumMod val="75000"/>
        </a:schemeClr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/>
      <c:barChart>
        <c:barDir val="col"/>
        <c:grouping val="clustered"/>
        <c:ser>
          <c:idx val="0"/>
          <c:order val="0"/>
          <c:tx>
            <c:strRef>
              <c:f>'Slide-12'!$J$20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7.6450423349137715E-3"/>
                  <c:y val="7.244461460823924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17065</a:t>
                    </a:r>
                  </a:p>
                  <a:p>
                    <a:r>
                      <a:rPr lang="en-US"/>
                      <a:t>(41.52%)</a:t>
                    </a: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11416</a:t>
                    </a:r>
                  </a:p>
                  <a:p>
                    <a:r>
                      <a:rPr lang="en-US"/>
                      <a:t>(27.22%)</a:t>
                    </a:r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12226</a:t>
                    </a:r>
                  </a:p>
                  <a:p>
                    <a:r>
                      <a:rPr lang="en-US"/>
                      <a:t>(29.75%)</a:t>
                    </a:r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-2.7777777777777863E-2"/>
                  <c:y val="-4.629629629629638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395</a:t>
                    </a:r>
                  </a:p>
                  <a:p>
                    <a:r>
                      <a:rPr lang="en-US"/>
                      <a:t>0.96%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'Slide-12'!$I$21:$I$22</c:f>
              <c:strCache>
                <c:ptCount val="2"/>
                <c:pt idx="0">
                  <c:v>Upper Primary (5th-7th)</c:v>
                </c:pt>
                <c:pt idx="1">
                  <c:v>High school &amp;above (8th onwords)</c:v>
                </c:pt>
              </c:strCache>
            </c:strRef>
          </c:cat>
          <c:val>
            <c:numRef>
              <c:f>'Slide-12'!$J$21:$J$22</c:f>
              <c:numCache>
                <c:formatCode>General</c:formatCode>
                <c:ptCount val="2"/>
                <c:pt idx="0">
                  <c:v>17065</c:v>
                </c:pt>
                <c:pt idx="1">
                  <c:v>17368</c:v>
                </c:pt>
              </c:numCache>
            </c:numRef>
          </c:val>
        </c:ser>
        <c:ser>
          <c:idx val="1"/>
          <c:order val="1"/>
          <c:tx>
            <c:strRef>
              <c:f>'Slide-12'!$K$20</c:f>
              <c:strCache>
                <c:ptCount val="1"/>
                <c:pt idx="0">
                  <c:v>Mild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-7.6942259004999861E-3"/>
                  <c:y val="-0.1132837237322243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17368</a:t>
                    </a:r>
                  </a:p>
                  <a:p>
                    <a:r>
                      <a:rPr lang="en-US" dirty="0"/>
                      <a:t>(54.55%)</a:t>
                    </a:r>
                  </a:p>
                </c:rich>
              </c:tx>
              <c:dLblPos val="inEnd"/>
              <c:showVal val="1"/>
            </c:dLbl>
            <c:dLbl>
              <c:idx val="1"/>
              <c:layout>
                <c:manualLayout>
                  <c:x val="3.333333333333334E-2"/>
                  <c:y val="-0.1435185185185185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7319</a:t>
                    </a:r>
                  </a:p>
                  <a:p>
                    <a:r>
                      <a:rPr lang="en-US"/>
                      <a:t>(22.99%)</a:t>
                    </a:r>
                  </a:p>
                </c:rich>
              </c:tx>
              <c:dLblPos val="inEnd"/>
              <c:showVal val="1"/>
            </c:dLbl>
            <c:dLbl>
              <c:idx val="2"/>
              <c:layout>
                <c:manualLayout>
                  <c:x val="3.888888888888889E-2"/>
                  <c:y val="-0.1388888888888889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6787</a:t>
                    </a:r>
                  </a:p>
                  <a:p>
                    <a:r>
                      <a:rPr lang="en-US"/>
                      <a:t>(21.32%)</a:t>
                    </a:r>
                  </a:p>
                </c:rich>
              </c:tx>
              <c:dLblPos val="in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362</a:t>
                    </a:r>
                  </a:p>
                  <a:p>
                    <a:r>
                      <a:rPr lang="en-US"/>
                      <a:t>(1.14%)</a:t>
                    </a:r>
                  </a:p>
                </c:rich>
              </c:tx>
              <c:dLblPos val="inEnd"/>
              <c:showVal val="1"/>
            </c:dLbl>
            <c:dLblPos val="inEnd"/>
            <c:showVal val="1"/>
          </c:dLbls>
          <c:cat>
            <c:strRef>
              <c:f>'Slide-12'!$I$21:$I$22</c:f>
              <c:strCache>
                <c:ptCount val="2"/>
                <c:pt idx="0">
                  <c:v>Upper Primary (5th-7th)</c:v>
                </c:pt>
                <c:pt idx="1">
                  <c:v>High school &amp;above (8th onwords)</c:v>
                </c:pt>
              </c:strCache>
            </c:strRef>
          </c:cat>
          <c:val>
            <c:numRef>
              <c:f>'Slide-12'!$K$21:$K$22</c:f>
              <c:numCache>
                <c:formatCode>General</c:formatCode>
                <c:ptCount val="2"/>
                <c:pt idx="0">
                  <c:v>11416</c:v>
                </c:pt>
                <c:pt idx="1">
                  <c:v>7319</c:v>
                </c:pt>
              </c:numCache>
            </c:numRef>
          </c:val>
        </c:ser>
        <c:ser>
          <c:idx val="2"/>
          <c:order val="2"/>
          <c:tx>
            <c:strRef>
              <c:f>'Slide-12'!$L$20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2.1091445917623571E-2"/>
                  <c:y val="0.1024208622425289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12226</a:t>
                    </a:r>
                  </a:p>
                  <a:p>
                    <a:r>
                      <a:rPr lang="en-US" dirty="0" smtClean="0"/>
                      <a:t>(29.74%)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2448378334805454E-2"/>
                  <c:y val="0.1101024269107186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6787</a:t>
                    </a:r>
                  </a:p>
                  <a:p>
                    <a:r>
                      <a:rPr lang="en-US" dirty="0" smtClean="0"/>
                      <a:t>(21.32%)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'Slide-12'!$I$21:$I$22</c:f>
              <c:strCache>
                <c:ptCount val="2"/>
                <c:pt idx="0">
                  <c:v>Upper Primary (5th-7th)</c:v>
                </c:pt>
                <c:pt idx="1">
                  <c:v>High school &amp;above (8th onwords)</c:v>
                </c:pt>
              </c:strCache>
            </c:strRef>
          </c:cat>
          <c:val>
            <c:numRef>
              <c:f>'Slide-12'!$L$21:$L$22</c:f>
              <c:numCache>
                <c:formatCode>General</c:formatCode>
                <c:ptCount val="2"/>
                <c:pt idx="0">
                  <c:v>12226</c:v>
                </c:pt>
                <c:pt idx="1">
                  <c:v>6787</c:v>
                </c:pt>
              </c:numCache>
            </c:numRef>
          </c:val>
        </c:ser>
        <c:ser>
          <c:idx val="3"/>
          <c:order val="3"/>
          <c:tx>
            <c:strRef>
              <c:f>'Slide-12'!$M$20</c:f>
              <c:strCache>
                <c:ptCount val="1"/>
                <c:pt idx="0">
                  <c:v>severe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395</a:t>
                    </a:r>
                  </a:p>
                  <a:p>
                    <a:r>
                      <a:rPr lang="en-US" smtClean="0"/>
                      <a:t>(0.96%)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362</a:t>
                    </a:r>
                  </a:p>
                  <a:p>
                    <a:r>
                      <a:rPr lang="en-US" smtClean="0"/>
                      <a:t>(1.14%)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'Slide-12'!$I$21:$I$22</c:f>
              <c:strCache>
                <c:ptCount val="2"/>
                <c:pt idx="0">
                  <c:v>Upper Primary (5th-7th)</c:v>
                </c:pt>
                <c:pt idx="1">
                  <c:v>High school &amp;above (8th onwords)</c:v>
                </c:pt>
              </c:strCache>
            </c:strRef>
          </c:cat>
          <c:val>
            <c:numRef>
              <c:f>'Slide-12'!$M$21:$M$22</c:f>
              <c:numCache>
                <c:formatCode>General</c:formatCode>
                <c:ptCount val="2"/>
                <c:pt idx="0">
                  <c:v>395</c:v>
                </c:pt>
                <c:pt idx="1">
                  <c:v>362</c:v>
                </c:pt>
              </c:numCache>
            </c:numRef>
          </c:val>
        </c:ser>
        <c:dLbls>
          <c:showVal val="1"/>
        </c:dLbls>
        <c:axId val="74623232"/>
        <c:axId val="48783360"/>
      </c:barChart>
      <c:catAx>
        <c:axId val="74623232"/>
        <c:scaling>
          <c:orientation val="minMax"/>
        </c:scaling>
        <c:axPos val="b"/>
        <c:tickLblPos val="nextTo"/>
        <c:crossAx val="48783360"/>
        <c:crosses val="autoZero"/>
        <c:auto val="1"/>
        <c:lblAlgn val="ctr"/>
        <c:lblOffset val="100"/>
      </c:catAx>
      <c:valAx>
        <c:axId val="48783360"/>
        <c:scaling>
          <c:orientation val="minMax"/>
        </c:scaling>
        <c:delete val="1"/>
        <c:axPos val="l"/>
        <c:numFmt formatCode="General" sourceLinked="1"/>
        <c:tickLblPos val="nextTo"/>
        <c:crossAx val="7462323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/>
      <c:barChart>
        <c:barDir val="col"/>
        <c:grouping val="clustered"/>
        <c:ser>
          <c:idx val="0"/>
          <c:order val="0"/>
          <c:tx>
            <c:strRef>
              <c:f>'Slide- 13&amp;14'!$A$14</c:f>
              <c:strCache>
                <c:ptCount val="1"/>
                <c:pt idx="0">
                  <c:v>No Anaemia</c:v>
                </c:pt>
              </c:strCache>
            </c:strRef>
          </c:tx>
          <c:spPr>
            <a:solidFill>
              <a:srgbClr val="00B050"/>
            </a:solidFill>
          </c:spPr>
          <c:dLbls>
            <c:dLblPos val="outEnd"/>
            <c:showVal val="1"/>
          </c:dLbls>
          <c:cat>
            <c:strRef>
              <c:f>'Slide- 13&amp;14'!$B$13:$C$13</c:f>
              <c:strCache>
                <c:ptCount val="2"/>
                <c:pt idx="0">
                  <c:v>Boy</c:v>
                </c:pt>
                <c:pt idx="1">
                  <c:v>Girl</c:v>
                </c:pt>
              </c:strCache>
            </c:strRef>
          </c:cat>
          <c:val>
            <c:numRef>
              <c:f>'Slide- 13&amp;14'!$B$14:$C$14</c:f>
              <c:numCache>
                <c:formatCode>0.00%</c:formatCode>
                <c:ptCount val="2"/>
                <c:pt idx="0">
                  <c:v>0.54300000000000004</c:v>
                </c:pt>
                <c:pt idx="1">
                  <c:v>0.42500000000000021</c:v>
                </c:pt>
              </c:numCache>
            </c:numRef>
          </c:val>
        </c:ser>
        <c:ser>
          <c:idx val="1"/>
          <c:order val="1"/>
          <c:tx>
            <c:strRef>
              <c:f>'Slide- 13&amp;14'!$A$15</c:f>
              <c:strCache>
                <c:ptCount val="1"/>
                <c:pt idx="0">
                  <c:v>Mild Anaemia</c:v>
                </c:pt>
              </c:strCache>
            </c:strRef>
          </c:tx>
          <c:spPr>
            <a:solidFill>
              <a:srgbClr val="FFFF00"/>
            </a:solidFill>
          </c:spPr>
          <c:dLbls>
            <c:dLblPos val="outEnd"/>
            <c:showVal val="1"/>
          </c:dLbls>
          <c:cat>
            <c:strRef>
              <c:f>'Slide- 13&amp;14'!$B$13:$C$13</c:f>
              <c:strCache>
                <c:ptCount val="2"/>
                <c:pt idx="0">
                  <c:v>Boy</c:v>
                </c:pt>
                <c:pt idx="1">
                  <c:v>Girl</c:v>
                </c:pt>
              </c:strCache>
            </c:strRef>
          </c:cat>
          <c:val>
            <c:numRef>
              <c:f>'Slide- 13&amp;14'!$B$15:$C$15</c:f>
              <c:numCache>
                <c:formatCode>0.00%</c:formatCode>
                <c:ptCount val="2"/>
                <c:pt idx="0">
                  <c:v>0.23300000000000001</c:v>
                </c:pt>
                <c:pt idx="1">
                  <c:v>0.27300000000000002</c:v>
                </c:pt>
              </c:numCache>
            </c:numRef>
          </c:val>
        </c:ser>
        <c:ser>
          <c:idx val="2"/>
          <c:order val="2"/>
          <c:tx>
            <c:strRef>
              <c:f>'Slide- 13&amp;14'!$A$16</c:f>
              <c:strCache>
                <c:ptCount val="1"/>
                <c:pt idx="0">
                  <c:v>Moderate Anaemia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/>
              <c:dLblPos val="outEnd"/>
              <c:showVal val="1"/>
            </c:dLbl>
            <c:delete val="1"/>
          </c:dLbls>
          <c:cat>
            <c:strRef>
              <c:f>'Slide- 13&amp;14'!$B$13:$C$13</c:f>
              <c:strCache>
                <c:ptCount val="2"/>
                <c:pt idx="0">
                  <c:v>Boy</c:v>
                </c:pt>
                <c:pt idx="1">
                  <c:v>Girl</c:v>
                </c:pt>
              </c:strCache>
            </c:strRef>
          </c:cat>
          <c:val>
            <c:numRef>
              <c:f>'Slide- 13&amp;14'!$B$16:$C$16</c:f>
              <c:numCache>
                <c:formatCode>0.00%</c:formatCode>
                <c:ptCount val="2"/>
                <c:pt idx="0">
                  <c:v>0.21800000000000008</c:v>
                </c:pt>
                <c:pt idx="1">
                  <c:v>0.28900000000000015</c:v>
                </c:pt>
              </c:numCache>
            </c:numRef>
          </c:val>
        </c:ser>
        <c:ser>
          <c:idx val="3"/>
          <c:order val="3"/>
          <c:tx>
            <c:strRef>
              <c:f>'Slide- 13&amp;14'!$A$17</c:f>
              <c:strCache>
                <c:ptCount val="1"/>
                <c:pt idx="0">
                  <c:v>Severe Anaemia</c:v>
                </c:pt>
              </c:strCache>
            </c:strRef>
          </c:tx>
          <c:spPr>
            <a:solidFill>
              <a:srgbClr val="FF0000"/>
            </a:solidFill>
          </c:spPr>
          <c:dLbls>
            <c:dLblPos val="outEnd"/>
            <c:showVal val="1"/>
          </c:dLbls>
          <c:cat>
            <c:strRef>
              <c:f>'Slide- 13&amp;14'!$B$13:$C$13</c:f>
              <c:strCache>
                <c:ptCount val="2"/>
                <c:pt idx="0">
                  <c:v>Boy</c:v>
                </c:pt>
                <c:pt idx="1">
                  <c:v>Girl</c:v>
                </c:pt>
              </c:strCache>
            </c:strRef>
          </c:cat>
          <c:val>
            <c:numRef>
              <c:f>'Slide- 13&amp;14'!$B$17:$C$17</c:f>
              <c:numCache>
                <c:formatCode>0.00%</c:formatCode>
                <c:ptCount val="2"/>
                <c:pt idx="0">
                  <c:v>6.0000000000000027E-3</c:v>
                </c:pt>
                <c:pt idx="1">
                  <c:v>1.2999999999999998E-2</c:v>
                </c:pt>
              </c:numCache>
            </c:numRef>
          </c:val>
        </c:ser>
        <c:dLbls>
          <c:showVal val="1"/>
        </c:dLbls>
        <c:axId val="48803200"/>
        <c:axId val="48817280"/>
      </c:barChart>
      <c:catAx>
        <c:axId val="48803200"/>
        <c:scaling>
          <c:orientation val="minMax"/>
        </c:scaling>
        <c:axPos val="b"/>
        <c:tickLblPos val="nextTo"/>
        <c:crossAx val="48817280"/>
        <c:crosses val="autoZero"/>
        <c:auto val="1"/>
        <c:lblAlgn val="ctr"/>
        <c:lblOffset val="100"/>
      </c:catAx>
      <c:valAx>
        <c:axId val="48817280"/>
        <c:scaling>
          <c:orientation val="minMax"/>
        </c:scaling>
        <c:delete val="1"/>
        <c:axPos val="l"/>
        <c:numFmt formatCode="0.00%" sourceLinked="1"/>
        <c:tickLblPos val="nextTo"/>
        <c:crossAx val="488032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tx>
            <c:strRef>
              <c:f>Sheet3!$C$3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smtClean="0">
                        <a:latin typeface="+mn-lt"/>
                      </a:rPr>
                      <a:t>17466</a:t>
                    </a:r>
                  </a:p>
                  <a:p>
                    <a:r>
                      <a:rPr lang="en-US" sz="1400" b="1" smtClean="0">
                        <a:latin typeface="+mn-lt"/>
                      </a:rPr>
                      <a:t>(22.53%)</a:t>
                    </a:r>
                    <a:endParaRPr lang="en-US" sz="1400" b="1">
                      <a:latin typeface="+mn-lt"/>
                    </a:endParaRP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smtClean="0">
                        <a:latin typeface="+mn-lt"/>
                      </a:rPr>
                      <a:t>18679</a:t>
                    </a:r>
                  </a:p>
                  <a:p>
                    <a:r>
                      <a:rPr lang="en-US" sz="1400" b="1" smtClean="0">
                        <a:latin typeface="+mn-lt"/>
                      </a:rPr>
                      <a:t>(24.10%)</a:t>
                    </a:r>
                    <a:endParaRPr lang="en-US" sz="1400" b="1">
                      <a:latin typeface="+mn-lt"/>
                    </a:endParaRPr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+mn-lt"/>
                      </a:rPr>
                      <a:t>38750</a:t>
                    </a:r>
                  </a:p>
                  <a:p>
                    <a:r>
                      <a:rPr lang="en-US" sz="1400" b="1" dirty="0" smtClean="0">
                        <a:latin typeface="+mn-lt"/>
                      </a:rPr>
                      <a:t>(50%)</a:t>
                    </a:r>
                  </a:p>
                  <a:p>
                    <a:endParaRPr lang="en-US" sz="1400" b="1" dirty="0">
                      <a:latin typeface="+mn-lt"/>
                    </a:endParaRP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+mn-lt"/>
                      </a:rPr>
                      <a:t>2612</a:t>
                    </a:r>
                  </a:p>
                  <a:p>
                    <a:r>
                      <a:rPr lang="en-US" sz="1400" b="1" dirty="0" smtClean="0">
                        <a:latin typeface="+mn-lt"/>
                      </a:rPr>
                      <a:t>(3.37%)</a:t>
                    </a:r>
                    <a:endParaRPr lang="en-US" sz="1400" b="1" dirty="0">
                      <a:latin typeface="+mn-lt"/>
                    </a:endParaRP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Sheet3!$B$4:$B$7</c:f>
              <c:strCache>
                <c:ptCount val="4"/>
                <c:pt idx="0">
                  <c:v>No Anaemia</c:v>
                </c:pt>
                <c:pt idx="1">
                  <c:v>Mild Anaemia</c:v>
                </c:pt>
                <c:pt idx="2">
                  <c:v>Moderate Anaemia</c:v>
                </c:pt>
                <c:pt idx="3">
                  <c:v>Severe Anaemia</c:v>
                </c:pt>
              </c:strCache>
            </c:strRef>
          </c:cat>
          <c:val>
            <c:numRef>
              <c:f>Sheet3!$C$4:$C$7</c:f>
              <c:numCache>
                <c:formatCode>General</c:formatCode>
                <c:ptCount val="4"/>
                <c:pt idx="0">
                  <c:v>17466</c:v>
                </c:pt>
                <c:pt idx="1">
                  <c:v>18679</c:v>
                </c:pt>
                <c:pt idx="2">
                  <c:v>38750</c:v>
                </c:pt>
                <c:pt idx="3">
                  <c:v>2612</c:v>
                </c:pt>
              </c:numCache>
            </c:numRef>
          </c:val>
        </c:ser>
        <c:ser>
          <c:idx val="1"/>
          <c:order val="1"/>
          <c:tx>
            <c:strRef>
              <c:f>Sheet3!$D$3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 dirty="0" smtClean="0">
                        <a:latin typeface="+mn-lt"/>
                      </a:rPr>
                      <a:t>34433</a:t>
                    </a:r>
                  </a:p>
                  <a:p>
                    <a:r>
                      <a:rPr lang="en-US" sz="1200" b="1" dirty="0" smtClean="0">
                        <a:latin typeface="+mn-lt"/>
                      </a:rPr>
                      <a:t>(47.21%)</a:t>
                    </a:r>
                    <a:endParaRPr lang="en-US" sz="1200" b="1" dirty="0">
                      <a:latin typeface="+mn-lt"/>
                    </a:endParaRP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 dirty="0" smtClean="0">
                        <a:latin typeface="+mn-lt"/>
                      </a:rPr>
                      <a:t>18735</a:t>
                    </a:r>
                  </a:p>
                  <a:p>
                    <a:r>
                      <a:rPr lang="en-US" sz="1200" b="1" dirty="0" smtClean="0">
                        <a:latin typeface="+mn-lt"/>
                      </a:rPr>
                      <a:t>(25.69%)</a:t>
                    </a:r>
                    <a:endParaRPr lang="en-US" sz="1200" b="1" dirty="0">
                      <a:latin typeface="+mn-lt"/>
                    </a:endParaRPr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b="1" smtClean="0">
                        <a:latin typeface="+mn-lt"/>
                      </a:rPr>
                      <a:t>19013</a:t>
                    </a:r>
                  </a:p>
                  <a:p>
                    <a:r>
                      <a:rPr lang="en-US" sz="1200" b="1" smtClean="0">
                        <a:latin typeface="+mn-lt"/>
                      </a:rPr>
                      <a:t>(26.09%)</a:t>
                    </a:r>
                    <a:endParaRPr lang="en-US" sz="1200" b="1" dirty="0">
                      <a:latin typeface="+mn-lt"/>
                    </a:endParaRP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="1" smtClean="0">
                        <a:latin typeface="+mn-lt"/>
                      </a:rPr>
                      <a:t>757</a:t>
                    </a:r>
                  </a:p>
                  <a:p>
                    <a:r>
                      <a:rPr lang="en-US" sz="1200" b="1" smtClean="0">
                        <a:latin typeface="+mn-lt"/>
                      </a:rPr>
                      <a:t>(1.04%)</a:t>
                    </a:r>
                    <a:endParaRPr lang="en-US" sz="1200" b="1">
                      <a:latin typeface="+mn-lt"/>
                    </a:endParaRP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Sheet3!$B$4:$B$7</c:f>
              <c:strCache>
                <c:ptCount val="4"/>
                <c:pt idx="0">
                  <c:v>No Anaemia</c:v>
                </c:pt>
                <c:pt idx="1">
                  <c:v>Mild Anaemia</c:v>
                </c:pt>
                <c:pt idx="2">
                  <c:v>Moderate Anaemia</c:v>
                </c:pt>
                <c:pt idx="3">
                  <c:v>Severe Anaemia</c:v>
                </c:pt>
              </c:strCache>
            </c:strRef>
          </c:cat>
          <c:val>
            <c:numRef>
              <c:f>Sheet3!$D$4:$D$7</c:f>
              <c:numCache>
                <c:formatCode>General</c:formatCode>
                <c:ptCount val="4"/>
                <c:pt idx="0">
                  <c:v>34433</c:v>
                </c:pt>
                <c:pt idx="1">
                  <c:v>18735</c:v>
                </c:pt>
                <c:pt idx="2">
                  <c:v>19013</c:v>
                </c:pt>
                <c:pt idx="3">
                  <c:v>757</c:v>
                </c:pt>
              </c:numCache>
            </c:numRef>
          </c:val>
        </c:ser>
        <c:axId val="48867584"/>
        <c:axId val="48885760"/>
      </c:barChart>
      <c:catAx>
        <c:axId val="48867584"/>
        <c:scaling>
          <c:orientation val="minMax"/>
        </c:scaling>
        <c:axPos val="b"/>
        <c:tickLblPos val="nextTo"/>
        <c:crossAx val="48885760"/>
        <c:crosses val="autoZero"/>
        <c:auto val="1"/>
        <c:lblAlgn val="ctr"/>
        <c:lblOffset val="100"/>
      </c:catAx>
      <c:valAx>
        <c:axId val="48885760"/>
        <c:scaling>
          <c:orientation val="minMax"/>
        </c:scaling>
        <c:delete val="1"/>
        <c:axPos val="l"/>
        <c:numFmt formatCode="General" sourceLinked="1"/>
        <c:tickLblPos val="nextTo"/>
        <c:crossAx val="48867584"/>
        <c:crosses val="autoZero"/>
        <c:crossBetween val="between"/>
      </c:valAx>
    </c:plotArea>
    <c:legend>
      <c:legendPos val="b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 sz="12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2.5020681912984233E-2"/>
          <c:y val="7.2607243205475028E-2"/>
          <c:w val="0.94995863617403431"/>
          <c:h val="0.7053877392174874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C000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C00000"/>
              </a:solidFill>
            </c:spPr>
          </c:dPt>
          <c:dPt>
            <c:idx val="10"/>
            <c:spPr>
              <a:solidFill>
                <a:srgbClr val="C00000"/>
              </a:solidFill>
            </c:spPr>
          </c:dPt>
          <c:dPt>
            <c:idx val="11"/>
            <c:spPr>
              <a:solidFill>
                <a:srgbClr val="C0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9867</a:t>
                    </a:r>
                  </a:p>
                  <a:p>
                    <a:r>
                      <a:rPr lang="en-US"/>
                      <a:t>(12.73%)</a:t>
                    </a: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7599</a:t>
                    </a:r>
                  </a:p>
                  <a:p>
                    <a:r>
                      <a:rPr lang="en-US"/>
                      <a:t>(9.80%)</a:t>
                    </a:r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17466</a:t>
                    </a:r>
                  </a:p>
                  <a:p>
                    <a:r>
                      <a:rPr lang="en-US"/>
                      <a:t>(22.53%)</a:t>
                    </a: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7332</a:t>
                    </a:r>
                  </a:p>
                  <a:p>
                    <a:r>
                      <a:rPr lang="en-US"/>
                      <a:t>(9.46%)</a:t>
                    </a:r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11347</a:t>
                    </a:r>
                  </a:p>
                  <a:p>
                    <a:r>
                      <a:rPr lang="en-US"/>
                      <a:t>(14.64%)</a:t>
                    </a:r>
                  </a:p>
                </c:rich>
              </c:tx>
              <c:dLblPos val="outEnd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18679</a:t>
                    </a:r>
                  </a:p>
                  <a:p>
                    <a:r>
                      <a:rPr lang="en-US"/>
                      <a:t>(24.10%)</a:t>
                    </a:r>
                  </a:p>
                </c:rich>
              </c:tx>
              <c:dLblPos val="outEnd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13053</a:t>
                    </a:r>
                  </a:p>
                  <a:p>
                    <a:r>
                      <a:rPr lang="en-US"/>
                      <a:t>(16.84%)</a:t>
                    </a:r>
                  </a:p>
                </c:rich>
              </c:tx>
              <c:dLblPos val="outEnd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25697</a:t>
                    </a:r>
                  </a:p>
                  <a:p>
                    <a:r>
                      <a:rPr lang="en-US"/>
                      <a:t>(33.15%)</a:t>
                    </a:r>
                  </a:p>
                </c:rich>
              </c:tx>
              <c:dLblPos val="outEnd"/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38750</a:t>
                    </a:r>
                  </a:p>
                  <a:p>
                    <a:r>
                      <a:rPr lang="en-US"/>
                      <a:t>(50%)</a:t>
                    </a:r>
                  </a:p>
                </c:rich>
              </c:tx>
              <c:dLblPos val="outEnd"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641</a:t>
                    </a:r>
                  </a:p>
                  <a:p>
                    <a:r>
                      <a:rPr lang="en-US"/>
                      <a:t>(0.83%)</a:t>
                    </a:r>
                  </a:p>
                </c:rich>
              </c:tx>
              <c:dLblPos val="outEnd"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1971</a:t>
                    </a:r>
                  </a:p>
                  <a:p>
                    <a:r>
                      <a:rPr lang="en-US"/>
                      <a:t>(2.54%)</a:t>
                    </a:r>
                  </a:p>
                </c:rich>
              </c:tx>
              <c:dLblPos val="outEnd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2612</a:t>
                    </a:r>
                  </a:p>
                  <a:p>
                    <a:r>
                      <a:rPr lang="en-US"/>
                      <a:t>(3.37%)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multiLvlStrRef>
              <c:f>'Slide-5'!$A$24:$L$25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Anaemia</c:v>
                  </c:pt>
                  <c:pt idx="3">
                    <c:v>Mild Anaemia</c:v>
                  </c:pt>
                  <c:pt idx="6">
                    <c:v>Moderate Anaemia</c:v>
                  </c:pt>
                  <c:pt idx="9">
                    <c:v> Severe Anaemia</c:v>
                  </c:pt>
                </c:lvl>
              </c:multiLvlStrCache>
            </c:multiLvlStrRef>
          </c:cat>
          <c:val>
            <c:numRef>
              <c:f>'Slide-5'!$A$26:$L$26</c:f>
              <c:numCache>
                <c:formatCode>General</c:formatCode>
                <c:ptCount val="12"/>
                <c:pt idx="0">
                  <c:v>9867</c:v>
                </c:pt>
                <c:pt idx="1">
                  <c:v>7599</c:v>
                </c:pt>
                <c:pt idx="2">
                  <c:v>17466</c:v>
                </c:pt>
                <c:pt idx="3">
                  <c:v>7332</c:v>
                </c:pt>
                <c:pt idx="4">
                  <c:v>11347</c:v>
                </c:pt>
                <c:pt idx="5">
                  <c:v>18679</c:v>
                </c:pt>
                <c:pt idx="6">
                  <c:v>13053</c:v>
                </c:pt>
                <c:pt idx="7">
                  <c:v>25697</c:v>
                </c:pt>
                <c:pt idx="8">
                  <c:v>38750</c:v>
                </c:pt>
                <c:pt idx="9">
                  <c:v>641</c:v>
                </c:pt>
                <c:pt idx="10">
                  <c:v>1971</c:v>
                </c:pt>
                <c:pt idx="11">
                  <c:v>2612</c:v>
                </c:pt>
              </c:numCache>
            </c:numRef>
          </c:val>
        </c:ser>
        <c:axId val="49028096"/>
        <c:axId val="49033984"/>
      </c:barChart>
      <c:catAx>
        <c:axId val="49028096"/>
        <c:scaling>
          <c:orientation val="minMax"/>
        </c:scaling>
        <c:axPos val="b"/>
        <c:tickLblPos val="nextTo"/>
        <c:crossAx val="49033984"/>
        <c:crosses val="autoZero"/>
        <c:auto val="1"/>
        <c:lblAlgn val="ctr"/>
        <c:lblOffset val="100"/>
      </c:catAx>
      <c:valAx>
        <c:axId val="49033984"/>
        <c:scaling>
          <c:orientation val="minMax"/>
        </c:scaling>
        <c:delete val="1"/>
        <c:axPos val="l"/>
        <c:numFmt formatCode="General" sourceLinked="1"/>
        <c:tickLblPos val="nextTo"/>
        <c:crossAx val="49028096"/>
        <c:crosses val="autoZero"/>
        <c:crossBetween val="between"/>
      </c:valAx>
      <c:spPr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/>
      </c:spPr>
    </c:plotArea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5.7742208362612527E-2"/>
          <c:y val="8.3570758048878119E-2"/>
          <c:w val="0.91516422396714359"/>
          <c:h val="0.72109308248396864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C000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C00000"/>
              </a:solidFill>
            </c:spPr>
          </c:dPt>
          <c:dPt>
            <c:idx val="10"/>
            <c:spPr>
              <a:solidFill>
                <a:srgbClr val="C00000"/>
              </a:solidFill>
            </c:spPr>
          </c:dPt>
          <c:dPt>
            <c:idx val="11"/>
            <c:spPr>
              <a:solidFill>
                <a:srgbClr val="C0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/>
                      <a:t>15777</a:t>
                    </a:r>
                  </a:p>
                  <a:p>
                    <a:r>
                      <a:rPr lang="en-US" sz="1200"/>
                      <a:t>(21.63%)</a:t>
                    </a: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/>
                      <a:t>18656</a:t>
                    </a:r>
                  </a:p>
                  <a:p>
                    <a:r>
                      <a:rPr lang="en-US" sz="1200"/>
                      <a:t>()25.58%</a:t>
                    </a:r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/>
                      <a:t>34433</a:t>
                    </a:r>
                  </a:p>
                  <a:p>
                    <a:r>
                      <a:rPr lang="en-US" sz="1200"/>
                      <a:t>(47.21%)</a:t>
                    </a: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/>
                      <a:t>6768</a:t>
                    </a:r>
                  </a:p>
                  <a:p>
                    <a:r>
                      <a:rPr lang="en-US" sz="1200"/>
                      <a:t>(9.28%)</a:t>
                    </a:r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/>
                      <a:t>11967</a:t>
                    </a:r>
                  </a:p>
                  <a:p>
                    <a:r>
                      <a:rPr lang="en-US" sz="1200"/>
                      <a:t>(16.41%</a:t>
                    </a:r>
                  </a:p>
                </c:rich>
              </c:tx>
              <c:dLblPos val="outEnd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/>
                      <a:t>18735</a:t>
                    </a:r>
                  </a:p>
                  <a:p>
                    <a:r>
                      <a:rPr lang="en-US" sz="1200"/>
                      <a:t>(25.69%)</a:t>
                    </a:r>
                  </a:p>
                </c:rich>
              </c:tx>
              <c:dLblPos val="outEnd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/>
                      <a:t>6344</a:t>
                    </a:r>
                  </a:p>
                  <a:p>
                    <a:r>
                      <a:rPr lang="en-US" sz="1200"/>
                      <a:t>(8.70%)</a:t>
                    </a:r>
                  </a:p>
                </c:rich>
              </c:tx>
              <c:dLblPos val="outEnd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/>
                      <a:t>12669</a:t>
                    </a:r>
                  </a:p>
                  <a:p>
                    <a:r>
                      <a:rPr lang="en-US" sz="1200"/>
                      <a:t>(17.37%)</a:t>
                    </a:r>
                  </a:p>
                </c:rich>
              </c:tx>
              <c:dLblPos val="outEnd"/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200"/>
                      <a:t>19013</a:t>
                    </a:r>
                  </a:p>
                  <a:p>
                    <a:r>
                      <a:rPr lang="en-US" sz="1200"/>
                      <a:t>(26.07%)</a:t>
                    </a:r>
                  </a:p>
                </c:rich>
              </c:tx>
              <c:dLblPos val="outEnd"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200"/>
                      <a:t>184</a:t>
                    </a:r>
                  </a:p>
                  <a:p>
                    <a:r>
                      <a:rPr lang="en-US" sz="1200"/>
                      <a:t>(0.25%)</a:t>
                    </a:r>
                  </a:p>
                </c:rich>
              </c:tx>
              <c:dLblPos val="outEnd"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200"/>
                      <a:t>573</a:t>
                    </a:r>
                  </a:p>
                  <a:p>
                    <a:r>
                      <a:rPr lang="en-US" sz="1200"/>
                      <a:t>(0.79%)</a:t>
                    </a:r>
                  </a:p>
                </c:rich>
              </c:tx>
              <c:dLblPos val="outEnd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200"/>
                      <a:t>757</a:t>
                    </a:r>
                  </a:p>
                  <a:p>
                    <a:r>
                      <a:rPr lang="en-US" sz="1200"/>
                      <a:t>(1.04%)</a:t>
                    </a:r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Val val="1"/>
          </c:dLbls>
          <c:cat>
            <c:multiLvlStrRef>
              <c:f>'Slide-5'!$A$2:$L$3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Anaemia</c:v>
                  </c:pt>
                  <c:pt idx="3">
                    <c:v>Mild Anaemia</c:v>
                  </c:pt>
                  <c:pt idx="6">
                    <c:v>Moderate Anaemia</c:v>
                  </c:pt>
                  <c:pt idx="9">
                    <c:v> Severe Anaemia</c:v>
                  </c:pt>
                </c:lvl>
              </c:multiLvlStrCache>
            </c:multiLvlStrRef>
          </c:cat>
          <c:val>
            <c:numRef>
              <c:f>'Slide-5'!$A$4:$L$4</c:f>
              <c:numCache>
                <c:formatCode>General</c:formatCode>
                <c:ptCount val="12"/>
                <c:pt idx="0">
                  <c:v>15777</c:v>
                </c:pt>
                <c:pt idx="1">
                  <c:v>18656</c:v>
                </c:pt>
                <c:pt idx="2">
                  <c:v>34433</c:v>
                </c:pt>
                <c:pt idx="3">
                  <c:v>6768</c:v>
                </c:pt>
                <c:pt idx="4">
                  <c:v>11967</c:v>
                </c:pt>
                <c:pt idx="5">
                  <c:v>18735</c:v>
                </c:pt>
                <c:pt idx="6">
                  <c:v>6344</c:v>
                </c:pt>
                <c:pt idx="7">
                  <c:v>12669</c:v>
                </c:pt>
                <c:pt idx="8">
                  <c:v>19013</c:v>
                </c:pt>
                <c:pt idx="9">
                  <c:v>184</c:v>
                </c:pt>
                <c:pt idx="10">
                  <c:v>573</c:v>
                </c:pt>
                <c:pt idx="11">
                  <c:v>757</c:v>
                </c:pt>
              </c:numCache>
            </c:numRef>
          </c:val>
        </c:ser>
        <c:dLbls>
          <c:showVal val="1"/>
        </c:dLbls>
        <c:axId val="49296128"/>
        <c:axId val="49297664"/>
      </c:barChart>
      <c:catAx>
        <c:axId val="49296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9297664"/>
        <c:crosses val="autoZero"/>
        <c:auto val="1"/>
        <c:lblAlgn val="ctr"/>
        <c:lblOffset val="100"/>
      </c:catAx>
      <c:valAx>
        <c:axId val="49297664"/>
        <c:scaling>
          <c:orientation val="minMax"/>
        </c:scaling>
        <c:delete val="1"/>
        <c:axPos val="l"/>
        <c:numFmt formatCode="General" sourceLinked="1"/>
        <c:tickLblPos val="nextTo"/>
        <c:crossAx val="49296128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2.4474113150640006E-2"/>
          <c:y val="2.8443819689394339E-2"/>
          <c:w val="0.95105177369872063"/>
          <c:h val="0.7616452703445602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FFC000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C00000"/>
              </a:solidFill>
            </c:spPr>
          </c:dPt>
          <c:dPt>
            <c:idx val="10"/>
            <c:spPr>
              <a:solidFill>
                <a:srgbClr val="C00000"/>
              </a:solidFill>
            </c:spPr>
          </c:dPt>
          <c:dPt>
            <c:idx val="11"/>
            <c:spPr>
              <a:solidFill>
                <a:srgbClr val="C0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15777</a:t>
                    </a:r>
                  </a:p>
                  <a:p>
                    <a:r>
                      <a:rPr lang="en-US"/>
                      <a:t>(21.63%)</a:t>
                    </a: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18656</a:t>
                    </a:r>
                  </a:p>
                  <a:p>
                    <a:r>
                      <a:rPr lang="en-US"/>
                      <a:t>()25.58%</a:t>
                    </a:r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34433</a:t>
                    </a:r>
                  </a:p>
                  <a:p>
                    <a:r>
                      <a:rPr lang="en-US"/>
                      <a:t>(47.21%)</a:t>
                    </a: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6768</a:t>
                    </a:r>
                  </a:p>
                  <a:p>
                    <a:r>
                      <a:rPr lang="en-US"/>
                      <a:t>(9.28%)</a:t>
                    </a:r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11967</a:t>
                    </a:r>
                  </a:p>
                  <a:p>
                    <a:r>
                      <a:rPr lang="en-US"/>
                      <a:t>(16.41%</a:t>
                    </a:r>
                  </a:p>
                </c:rich>
              </c:tx>
              <c:dLblPos val="outEnd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18735</a:t>
                    </a:r>
                  </a:p>
                  <a:p>
                    <a:r>
                      <a:rPr lang="en-US"/>
                      <a:t>(25.69%)</a:t>
                    </a:r>
                  </a:p>
                </c:rich>
              </c:tx>
              <c:dLblPos val="outEnd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6344</a:t>
                    </a:r>
                  </a:p>
                  <a:p>
                    <a:r>
                      <a:rPr lang="en-US"/>
                      <a:t>(8.70%)</a:t>
                    </a:r>
                  </a:p>
                </c:rich>
              </c:tx>
              <c:dLblPos val="outEnd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12669</a:t>
                    </a:r>
                  </a:p>
                  <a:p>
                    <a:r>
                      <a:rPr lang="en-US"/>
                      <a:t>(17.37%)</a:t>
                    </a:r>
                  </a:p>
                </c:rich>
              </c:tx>
              <c:dLblPos val="outEnd"/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19013</a:t>
                    </a:r>
                  </a:p>
                  <a:p>
                    <a:r>
                      <a:rPr lang="en-US"/>
                      <a:t>(26.07%)</a:t>
                    </a:r>
                  </a:p>
                </c:rich>
              </c:tx>
              <c:dLblPos val="outEnd"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184</a:t>
                    </a:r>
                  </a:p>
                  <a:p>
                    <a:r>
                      <a:rPr lang="en-US"/>
                      <a:t>(0.25%)</a:t>
                    </a:r>
                  </a:p>
                </c:rich>
              </c:tx>
              <c:dLblPos val="outEnd"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573</a:t>
                    </a:r>
                  </a:p>
                  <a:p>
                    <a:r>
                      <a:rPr lang="en-US"/>
                      <a:t>(0.79%)</a:t>
                    </a:r>
                  </a:p>
                </c:rich>
              </c:tx>
              <c:dLblPos val="outEnd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757</a:t>
                    </a:r>
                  </a:p>
                  <a:p>
                    <a:r>
                      <a:rPr lang="en-US"/>
                      <a:t>(1.04%)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multiLvlStrRef>
              <c:f>'Slide-5'!$A$2:$L$3</c:f>
              <c:multiLvlStrCache>
                <c:ptCount val="12"/>
                <c:lvl>
                  <c:pt idx="0">
                    <c:v>Boys</c:v>
                  </c:pt>
                  <c:pt idx="1">
                    <c:v>Girls</c:v>
                  </c:pt>
                  <c:pt idx="2">
                    <c:v>Total</c:v>
                  </c:pt>
                  <c:pt idx="3">
                    <c:v>Boys</c:v>
                  </c:pt>
                  <c:pt idx="4">
                    <c:v>Girls</c:v>
                  </c:pt>
                  <c:pt idx="5">
                    <c:v>Total</c:v>
                  </c:pt>
                  <c:pt idx="6">
                    <c:v>Boys</c:v>
                  </c:pt>
                  <c:pt idx="7">
                    <c:v>Girls</c:v>
                  </c:pt>
                  <c:pt idx="8">
                    <c:v>Total</c:v>
                  </c:pt>
                  <c:pt idx="9">
                    <c:v>Boys</c:v>
                  </c:pt>
                  <c:pt idx="10">
                    <c:v>Girls</c:v>
                  </c:pt>
                  <c:pt idx="11">
                    <c:v>Total</c:v>
                  </c:pt>
                </c:lvl>
                <c:lvl>
                  <c:pt idx="0">
                    <c:v>No Anaemia</c:v>
                  </c:pt>
                  <c:pt idx="3">
                    <c:v>Mild Anaemia</c:v>
                  </c:pt>
                  <c:pt idx="6">
                    <c:v>Moderate Anaemia</c:v>
                  </c:pt>
                  <c:pt idx="9">
                    <c:v> Severe Anaemia</c:v>
                  </c:pt>
                </c:lvl>
              </c:multiLvlStrCache>
            </c:multiLvlStrRef>
          </c:cat>
          <c:val>
            <c:numRef>
              <c:f>'Slide-5'!$A$4:$L$4</c:f>
              <c:numCache>
                <c:formatCode>General</c:formatCode>
                <c:ptCount val="12"/>
                <c:pt idx="0">
                  <c:v>15777</c:v>
                </c:pt>
                <c:pt idx="1">
                  <c:v>18656</c:v>
                </c:pt>
                <c:pt idx="2">
                  <c:v>34433</c:v>
                </c:pt>
                <c:pt idx="3">
                  <c:v>6768</c:v>
                </c:pt>
                <c:pt idx="4">
                  <c:v>11967</c:v>
                </c:pt>
                <c:pt idx="5">
                  <c:v>18735</c:v>
                </c:pt>
                <c:pt idx="6">
                  <c:v>6344</c:v>
                </c:pt>
                <c:pt idx="7">
                  <c:v>12669</c:v>
                </c:pt>
                <c:pt idx="8">
                  <c:v>19013</c:v>
                </c:pt>
                <c:pt idx="9">
                  <c:v>184</c:v>
                </c:pt>
                <c:pt idx="10">
                  <c:v>573</c:v>
                </c:pt>
                <c:pt idx="11">
                  <c:v>757</c:v>
                </c:pt>
              </c:numCache>
            </c:numRef>
          </c:val>
        </c:ser>
        <c:dLbls>
          <c:showVal val="1"/>
        </c:dLbls>
        <c:axId val="48969984"/>
        <c:axId val="48996352"/>
      </c:barChart>
      <c:catAx>
        <c:axId val="48969984"/>
        <c:scaling>
          <c:orientation val="minMax"/>
        </c:scaling>
        <c:axPos val="b"/>
        <c:tickLblPos val="nextTo"/>
        <c:crossAx val="48996352"/>
        <c:crosses val="autoZero"/>
        <c:auto val="1"/>
        <c:lblAlgn val="ctr"/>
        <c:lblOffset val="100"/>
      </c:catAx>
      <c:valAx>
        <c:axId val="48996352"/>
        <c:scaling>
          <c:orientation val="minMax"/>
        </c:scaling>
        <c:delete val="1"/>
        <c:axPos val="l"/>
        <c:numFmt formatCode="General" sourceLinked="1"/>
        <c:tickLblPos val="nextTo"/>
        <c:crossAx val="48969984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clustered"/>
        <c:ser>
          <c:idx val="0"/>
          <c:order val="0"/>
          <c:tx>
            <c:strRef>
              <c:f>'4'!$C$2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7569</a:t>
                    </a:r>
                  </a:p>
                  <a:p>
                    <a:r>
                      <a:rPr lang="en-US"/>
                      <a:t>(85.52%)</a:t>
                    </a:r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11797</a:t>
                    </a:r>
                  </a:p>
                  <a:p>
                    <a:r>
                      <a:rPr lang="en-US"/>
                      <a:t>(77.06%)</a:t>
                    </a:r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10563</a:t>
                    </a:r>
                  </a:p>
                  <a:p>
                    <a:r>
                      <a:rPr lang="en-US"/>
                      <a:t>(71.5%)</a:t>
                    </a: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13682</a:t>
                    </a:r>
                  </a:p>
                  <a:p>
                    <a:r>
                      <a:rPr lang="en-US"/>
                      <a:t>(81.2%)</a:t>
                    </a:r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16430</a:t>
                    </a:r>
                  </a:p>
                  <a:p>
                    <a:r>
                      <a:rPr lang="en-US"/>
                      <a:t>(81.36%)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'4'!$B$3:$B$7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'4'!$C$3:$C$7</c:f>
              <c:numCache>
                <c:formatCode>General</c:formatCode>
                <c:ptCount val="5"/>
                <c:pt idx="0">
                  <c:v>7569</c:v>
                </c:pt>
                <c:pt idx="1">
                  <c:v>11797</c:v>
                </c:pt>
                <c:pt idx="2">
                  <c:v>10563</c:v>
                </c:pt>
                <c:pt idx="3">
                  <c:v>13682</c:v>
                </c:pt>
                <c:pt idx="4">
                  <c:v>16430</c:v>
                </c:pt>
              </c:numCache>
            </c:numRef>
          </c:val>
        </c:ser>
        <c:ser>
          <c:idx val="1"/>
          <c:order val="1"/>
          <c:tx>
            <c:strRef>
              <c:f>'4'!$D$2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3.333333333333334E-2"/>
                  <c:y val="3.240740740740743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4449</a:t>
                    </a:r>
                  </a:p>
                  <a:p>
                    <a:r>
                      <a:rPr lang="en-US"/>
                      <a:t>(52.66%)</a:t>
                    </a:r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2.2222222222222244E-2"/>
                  <c:y val="4.166666666666662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6786</a:t>
                    </a:r>
                  </a:p>
                  <a:p>
                    <a:r>
                      <a:rPr lang="en-US"/>
                      <a:t>(44.33%)</a:t>
                    </a:r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1.3888888888888904E-2"/>
                  <c:y val="6.48148148148148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7743</a:t>
                    </a:r>
                  </a:p>
                  <a:p>
                    <a:r>
                      <a:rPr lang="en-US"/>
                      <a:t>(55.78%)</a:t>
                    </a:r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2.2222222222222244E-2"/>
                  <c:y val="5.555555555555550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8225</a:t>
                    </a:r>
                  </a:p>
                  <a:p>
                    <a:r>
                      <a:rPr lang="en-US"/>
                      <a:t>(52.07%)</a:t>
                    </a:r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2.5000000000000001E-2"/>
                  <c:y val="5.555555555555550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11302</a:t>
                    </a:r>
                  </a:p>
                  <a:p>
                    <a:r>
                      <a:rPr lang="en-US"/>
                      <a:t>(57.95%)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'4'!$B$3:$B$7</c:f>
              <c:strCache>
                <c:ptCount val="5"/>
                <c:pt idx="0">
                  <c:v>Gajapati</c:v>
                </c:pt>
                <c:pt idx="1">
                  <c:v>Kandhamal</c:v>
                </c:pt>
                <c:pt idx="2">
                  <c:v>Keonjher</c:v>
                </c:pt>
                <c:pt idx="3">
                  <c:v>Koraput</c:v>
                </c:pt>
                <c:pt idx="4">
                  <c:v>Rayagada</c:v>
                </c:pt>
              </c:strCache>
            </c:strRef>
          </c:cat>
          <c:val>
            <c:numRef>
              <c:f>'4'!$D$3:$D$7</c:f>
              <c:numCache>
                <c:formatCode>General</c:formatCode>
                <c:ptCount val="5"/>
                <c:pt idx="0">
                  <c:v>4449</c:v>
                </c:pt>
                <c:pt idx="1">
                  <c:v>6786</c:v>
                </c:pt>
                <c:pt idx="2">
                  <c:v>7743</c:v>
                </c:pt>
                <c:pt idx="3">
                  <c:v>8225</c:v>
                </c:pt>
                <c:pt idx="4">
                  <c:v>11302</c:v>
                </c:pt>
              </c:numCache>
            </c:numRef>
          </c:val>
        </c:ser>
        <c:dLbls>
          <c:showVal val="1"/>
        </c:dLbls>
        <c:axId val="49002752"/>
        <c:axId val="49336320"/>
      </c:barChart>
      <c:catAx>
        <c:axId val="49002752"/>
        <c:scaling>
          <c:orientation val="minMax"/>
        </c:scaling>
        <c:axPos val="b"/>
        <c:tickLblPos val="nextTo"/>
        <c:crossAx val="49336320"/>
        <c:crosses val="autoZero"/>
        <c:auto val="1"/>
        <c:lblAlgn val="ctr"/>
        <c:lblOffset val="100"/>
      </c:catAx>
      <c:valAx>
        <c:axId val="49336320"/>
        <c:scaling>
          <c:orientation val="minMax"/>
        </c:scaling>
        <c:delete val="1"/>
        <c:axPos val="l"/>
        <c:numFmt formatCode="General" sourceLinked="1"/>
        <c:tickLblPos val="nextTo"/>
        <c:crossAx val="4900275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  <c:userShapes r:id="rId2"/>
</c:chartSpac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0.09137</cdr:x>
      <cdr:y>0.05866</cdr:y>
    </cdr:from>
    <cdr:to>
      <cdr:x>0.53638</cdr:x>
      <cdr:y>0.13408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48145" y="290946"/>
          <a:ext cx="3643746" cy="374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Y= Mild + Moderate + Severe</a:t>
          </a:r>
          <a:endParaRPr lang="en-IN" sz="18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0.96756</cdr:x>
      <cdr:y>0.0773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780243" cy="3641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Gill Sans MT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classification-2018</a:t>
          </a:r>
          <a:endParaRPr lang="en-IN" sz="14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0.97797</cdr:x>
      <cdr:y>0.0781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037699" cy="39819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Gill Sans MT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classification-2020</a:t>
          </a:r>
          <a:endParaRPr lang="en-IN" sz="14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0.93764</cdr:x>
      <cdr:y>0.07122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780243" cy="3641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Gill Sans MT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classification-2018</a:t>
          </a:r>
          <a:endParaRPr lang="en-IN" sz="14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0.97796</cdr:x>
      <cdr:y>0.07084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780243" cy="3641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Gill Sans MT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classification-2020</a:t>
          </a:r>
          <a:endParaRPr lang="en-IN" sz="14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0.22183</cdr:x>
      <cdr:y>0.10256</cdr:y>
    </cdr:from>
    <cdr:to>
      <cdr:x>1</cdr:x>
      <cdr:y>0.15385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7563" y="498762"/>
          <a:ext cx="3061854" cy="249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0.02465</cdr:x>
      <cdr:y>0.01709</cdr:y>
    </cdr:from>
    <cdr:to>
      <cdr:x>0.97535</cdr:x>
      <cdr:y>0.08832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6981" y="83127"/>
          <a:ext cx="3740727" cy="34636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classification-2018</a:t>
          </a:r>
          <a:endParaRPr lang="en-IN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0.03593</cdr:x>
      <cdr:y>0.01749</cdr:y>
    </cdr:from>
    <cdr:to>
      <cdr:x>0.90419</cdr:x>
      <cdr:y>0.07289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1011" y="83127"/>
          <a:ext cx="5341051" cy="263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                                 YEAR-2020</a:t>
          </a:r>
          <a:endParaRPr lang="en-IN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0.04698</cdr:x>
      <cdr:y>0.01974</cdr:y>
    </cdr:from>
    <cdr:to>
      <cdr:x>0.93624</cdr:x>
      <cdr:y>0.08553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5564" y="83127"/>
          <a:ext cx="5026689" cy="277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                           YEAR-2018</a:t>
          </a:r>
          <a:endParaRPr lang="en-IN" sz="20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0.0049</cdr:x>
      <cdr:y>1.94539E-7</cdr:y>
    </cdr:from>
    <cdr:to>
      <cdr:x>0.96423</cdr:x>
      <cdr:y>0.05278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1399" y="1"/>
          <a:ext cx="4189414" cy="27131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  <a:ln xmlns:a="http://schemas.openxmlformats.org/drawingml/2006/main" w="254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ill Sans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ill Sans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ill Sans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ill Sans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ill Sans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ill Sans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ill Sans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ill Sans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z="1400" b="1" i="0" baseline="0" dirty="0">
              <a:solidFill>
                <a:sysClr val="windowText" lastClr="000000"/>
              </a:solidFill>
              <a:latin typeface="Gill Sans MT"/>
            </a:rPr>
            <a:t>HB category </a:t>
          </a:r>
          <a:r>
            <a:rPr lang="en-IN" sz="1400" b="1" i="0" baseline="0" dirty="0" smtClean="0">
              <a:solidFill>
                <a:sysClr val="windowText" lastClr="000000"/>
              </a:solidFill>
              <a:latin typeface="Gill Sans MT"/>
            </a:rPr>
            <a:t>classification-2020</a:t>
          </a:r>
          <a:endParaRPr lang="en-IN" sz="1400" b="1" i="0" baseline="0" dirty="0">
            <a:solidFill>
              <a:sysClr val="windowText" lastClr="000000"/>
            </a:solidFill>
            <a:latin typeface="Gill Sans MT"/>
          </a:endParaRPr>
        </a:p>
        <a:p xmlns:a="http://schemas.openxmlformats.org/drawingml/2006/main">
          <a:endParaRPr lang="en-US" sz="14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0.95008</cdr:x>
      <cdr:y>0.05489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3685620" cy="24131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  <a:ln xmlns:a="http://schemas.openxmlformats.org/drawingml/2006/main" w="25400" cap="flat" cmpd="sng" algn="ctr">
          <a:solidFill>
            <a:sysClr val="window" lastClr="FFFFFF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ill Sans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ill Sans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ill Sans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ill Sans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ill Sans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ill Sans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ill Sans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ill Sans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z="1400" b="1" i="0" baseline="0" dirty="0">
              <a:solidFill>
                <a:sysClr val="windowText" lastClr="000000"/>
              </a:solidFill>
              <a:latin typeface="Gill Sans MT"/>
            </a:rPr>
            <a:t>HB category classification-2018</a:t>
          </a:r>
        </a:p>
        <a:p xmlns:a="http://schemas.openxmlformats.org/drawingml/2006/main">
          <a:endParaRPr lang="en-US" sz="1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0.02708</cdr:x>
      <cdr:y>0.01146</cdr:y>
    </cdr:from>
    <cdr:to>
      <cdr:x>0.92581</cdr:x>
      <cdr:y>0.075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11053" y="55417"/>
          <a:ext cx="3685629" cy="3072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z="1400" b="1" i="0" baseline="0" dirty="0">
              <a:solidFill>
                <a:schemeClr val="dk1"/>
              </a:solidFill>
              <a:latin typeface="+mn-lt"/>
              <a:ea typeface="+mn-ea"/>
              <a:cs typeface="+mn-cs"/>
            </a:rPr>
            <a:t>HB category classification-2018</a:t>
          </a:r>
        </a:p>
        <a:p xmlns:a="http://schemas.openxmlformats.org/drawingml/2006/main">
          <a:endParaRPr lang="en-US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0.03114</cdr:x>
      <cdr:y>0.01429</cdr:y>
    </cdr:from>
    <cdr:to>
      <cdr:x>0.98616</cdr:x>
      <cdr:y>0.06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24683" y="71548"/>
          <a:ext cx="3823865" cy="2288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>
          <a:solidFill>
            <a:schemeClr val="bg1">
              <a:lumMod val="8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N" sz="1400" b="1" i="0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HB</a:t>
          </a:r>
          <a:r>
            <a:rPr lang="en-IN" sz="1100" b="1" i="0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 </a:t>
          </a:r>
          <a:r>
            <a:rPr lang="en-IN" sz="1400" b="1" i="0" baseline="0" dirty="0" smtClean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category </a:t>
          </a:r>
          <a:r>
            <a:rPr lang="en-IN" sz="1400" b="1" i="0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classification-2020</a:t>
          </a:r>
        </a:p>
        <a:p xmlns:a="http://schemas.openxmlformats.org/drawingml/2006/main">
          <a:endParaRPr lang="en-US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0.98503</cdr:x>
      <cdr:y>0.07403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780243" cy="3641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Gill Sans MT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classification-2018</a:t>
          </a:r>
          <a:endParaRPr lang="en-IN" sz="14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0.9863</cdr:x>
      <cdr:y>0.07474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3990110" cy="3641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8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Gill Sans MT"/>
            </a:defRPr>
          </a:pPr>
          <a:r>
            <a:rPr lang="en-IN" sz="1400" dirty="0" smtClean="0"/>
            <a:t>HB</a:t>
          </a:r>
          <a:r>
            <a:rPr lang="en-IN" sz="1400" baseline="0" dirty="0" smtClean="0"/>
            <a:t> Category classification-2020</a:t>
          </a:r>
          <a:endParaRPr lang="en-IN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8B48-0CDA-4B98-9A5B-963383FF019E}" type="datetimeFigureOut">
              <a:rPr lang="en-IN" smtClean="0"/>
              <a:pPr/>
              <a:t>26-11-2020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E86FD-78E2-48E2-93D5-3A4F03CE041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59821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66A81-E8C3-4347-B421-3DFC542D181A}" type="datetimeFigureOut">
              <a:rPr lang="en-IN" smtClean="0"/>
              <a:pPr/>
              <a:t>26-11-2020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445A4-D30E-421F-BE99-B5307B9A7A6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8529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This is comparison of year-wise </a:t>
            </a:r>
            <a:r>
              <a:rPr lang="en-IN" dirty="0" smtClean="0"/>
              <a:t>prevalence and Schools </a:t>
            </a:r>
            <a:r>
              <a:rPr lang="en-IN" dirty="0"/>
              <a:t>categorized into three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445A4-D30E-421F-BE99-B5307B9A7A63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7738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This is comparison of changes of </a:t>
            </a:r>
            <a:r>
              <a:rPr lang="en-IN" dirty="0" smtClean="0"/>
              <a:t>prevalence and Schools </a:t>
            </a:r>
            <a:r>
              <a:rPr lang="en-IN" dirty="0"/>
              <a:t>categorized into 4 categories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445A4-D30E-421F-BE99-B5307B9A7A63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445A4-D30E-421F-BE99-B5307B9A7A63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8138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445A4-D30E-421F-BE99-B5307B9A7A63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6522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445A4-D30E-421F-BE99-B5307B9A7A63}" type="slidenum">
              <a:rPr lang="en-IN" smtClean="0"/>
              <a:pPr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88538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445A4-D30E-421F-BE99-B5307B9A7A63}" type="slidenum">
              <a:rPr lang="en-IN" smtClean="0"/>
              <a:pPr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1693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20800" y="2819400"/>
            <a:ext cx="9550400" cy="914400"/>
          </a:xfrm>
        </p:spPr>
        <p:txBody>
          <a:bodyPr anchor="ctr"/>
          <a:lstStyle>
            <a:lvl1pPr marL="0" indent="0" algn="ctr">
              <a:buNone/>
              <a:defRPr sz="3033" b="1"/>
            </a:lvl1pPr>
            <a:lvl2pPr marL="393820" indent="0">
              <a:buNone/>
              <a:defRPr/>
            </a:lvl2pPr>
            <a:lvl3pPr marL="773882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20800" y="3962400"/>
            <a:ext cx="9550400" cy="914400"/>
          </a:xfrm>
        </p:spPr>
        <p:txBody>
          <a:bodyPr anchor="ctr"/>
          <a:lstStyle>
            <a:lvl1pPr marL="0" indent="0" algn="ctr">
              <a:buNone/>
              <a:defRPr sz="21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085" b="22370"/>
          <a:stretch/>
        </p:blipFill>
        <p:spPr>
          <a:xfrm>
            <a:off x="90130" y="1"/>
            <a:ext cx="906463" cy="509265"/>
          </a:xfrm>
          <a:prstGeom prst="rect">
            <a:avLst/>
          </a:prstGeom>
        </p:spPr>
      </p:pic>
      <p:pic>
        <p:nvPicPr>
          <p:cNvPr id="7" name="Picture 6" descr="Larg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2397" y="107183"/>
            <a:ext cx="729603" cy="341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84933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123" y="199489"/>
            <a:ext cx="10034954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0" y="1143000"/>
            <a:ext cx="11887200" cy="50292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 flipH="1">
            <a:off x="11480800" y="6477002"/>
            <a:ext cx="609600" cy="365125"/>
          </a:xfrm>
        </p:spPr>
        <p:txBody>
          <a:bodyPr/>
          <a:lstStyle>
            <a:lvl1pPr>
              <a:defRPr sz="151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AF3D303-87FC-4C0A-B392-0A84E00BA7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085" b="22370"/>
          <a:stretch/>
        </p:blipFill>
        <p:spPr>
          <a:xfrm>
            <a:off x="90130" y="1"/>
            <a:ext cx="906463" cy="509265"/>
          </a:xfrm>
          <a:prstGeom prst="rect">
            <a:avLst/>
          </a:prstGeom>
        </p:spPr>
      </p:pic>
      <p:pic>
        <p:nvPicPr>
          <p:cNvPr id="6" name="Picture 5" descr="Larg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2397" y="107183"/>
            <a:ext cx="729603" cy="341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39480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47" y="137844"/>
            <a:ext cx="10034954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F3D303-87FC-4C0A-B392-0A84E00BA7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085" b="22370"/>
          <a:stretch/>
        </p:blipFill>
        <p:spPr>
          <a:xfrm>
            <a:off x="90130" y="1"/>
            <a:ext cx="906463" cy="509265"/>
          </a:xfrm>
          <a:prstGeom prst="rect">
            <a:avLst/>
          </a:prstGeom>
        </p:spPr>
      </p:pic>
      <p:pic>
        <p:nvPicPr>
          <p:cNvPr id="5" name="Picture 4" descr="Larg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2397" y="107183"/>
            <a:ext cx="729603" cy="341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2061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265D324-2188-4155-8C5F-4245DECDD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085" b="22370"/>
          <a:stretch/>
        </p:blipFill>
        <p:spPr>
          <a:xfrm>
            <a:off x="90130" y="1"/>
            <a:ext cx="1133820" cy="636998"/>
          </a:xfrm>
          <a:prstGeom prst="rect">
            <a:avLst/>
          </a:prstGeom>
        </p:spPr>
      </p:pic>
      <p:pic>
        <p:nvPicPr>
          <p:cNvPr id="5" name="Picture 4" descr="Larg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009" y="90437"/>
            <a:ext cx="970357" cy="45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7725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4"/>
          <p:cNvSpPr>
            <a:spLocks noGrp="1"/>
          </p:cNvSpPr>
          <p:nvPr>
            <p:ph type="title"/>
          </p:nvPr>
        </p:nvSpPr>
        <p:spPr bwMode="auto">
          <a:xfrm>
            <a:off x="1556407" y="42624"/>
            <a:ext cx="9029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Text Placeholder 15"/>
          <p:cNvSpPr>
            <a:spLocks noGrp="1"/>
          </p:cNvSpPr>
          <p:nvPr>
            <p:ph type="body" idx="1"/>
          </p:nvPr>
        </p:nvSpPr>
        <p:spPr bwMode="auto">
          <a:xfrm>
            <a:off x="0" y="1284759"/>
            <a:ext cx="11887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flipH="1">
            <a:off x="11480800" y="6477002"/>
            <a:ext cx="609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517" b="1">
                <a:solidFill>
                  <a:schemeClr val="tx1"/>
                </a:solidFill>
                <a:latin typeface="+mn-lt"/>
              </a:defRPr>
            </a:lvl1pPr>
          </a:lstStyle>
          <a:p>
            <a:fld id="{2AF3D303-87FC-4C0A-B392-0A84E00BA7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4"/>
          <p:cNvCxnSpPr/>
          <p:nvPr/>
        </p:nvCxnSpPr>
        <p:spPr>
          <a:xfrm>
            <a:off x="0" y="990600"/>
            <a:ext cx="12192000" cy="0"/>
          </a:xfrm>
          <a:prstGeom prst="line">
            <a:avLst/>
          </a:prstGeom>
          <a:ln w="76200" cmpd="thickThin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8242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ill Sans MT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ill Sans MT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ill Sans MT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Gill Sans MT"/>
        </a:defRPr>
      </a:lvl5pPr>
      <a:lvl6pPr marL="495285" algn="l" rtl="0" eaLnBrk="1" fontAlgn="base" hangingPunct="1">
        <a:spcBef>
          <a:spcPct val="0"/>
        </a:spcBef>
        <a:spcAft>
          <a:spcPct val="0"/>
        </a:spcAft>
        <a:defRPr sz="4333">
          <a:solidFill>
            <a:schemeClr val="tx1"/>
          </a:solidFill>
          <a:latin typeface="Gill Sans MT"/>
        </a:defRPr>
      </a:lvl6pPr>
      <a:lvl7pPr marL="990570" algn="l" rtl="0" eaLnBrk="1" fontAlgn="base" hangingPunct="1">
        <a:spcBef>
          <a:spcPct val="0"/>
        </a:spcBef>
        <a:spcAft>
          <a:spcPct val="0"/>
        </a:spcAft>
        <a:defRPr sz="4333">
          <a:solidFill>
            <a:schemeClr val="tx1"/>
          </a:solidFill>
          <a:latin typeface="Gill Sans MT"/>
        </a:defRPr>
      </a:lvl7pPr>
      <a:lvl8pPr marL="1485854" algn="l" rtl="0" eaLnBrk="1" fontAlgn="base" hangingPunct="1">
        <a:spcBef>
          <a:spcPct val="0"/>
        </a:spcBef>
        <a:spcAft>
          <a:spcPct val="0"/>
        </a:spcAft>
        <a:defRPr sz="4333">
          <a:solidFill>
            <a:schemeClr val="tx1"/>
          </a:solidFill>
          <a:latin typeface="Gill Sans MT"/>
        </a:defRPr>
      </a:lvl8pPr>
      <a:lvl9pPr marL="1981139" algn="l" rtl="0" eaLnBrk="1" fontAlgn="base" hangingPunct="1">
        <a:spcBef>
          <a:spcPct val="0"/>
        </a:spcBef>
        <a:spcAft>
          <a:spcPct val="0"/>
        </a:spcAft>
        <a:defRPr sz="4333">
          <a:solidFill>
            <a:schemeClr val="tx1"/>
          </a:solidFill>
          <a:latin typeface="Gill Sans MT"/>
        </a:defRPr>
      </a:lvl9pPr>
    </p:titleStyle>
    <p:bodyStyle>
      <a:lvl1pPr marL="371464" indent="-371464" algn="l" rtl="0" eaLnBrk="1" fontAlgn="base" hangingPunct="1">
        <a:spcBef>
          <a:spcPct val="0"/>
        </a:spcBef>
        <a:spcAft>
          <a:spcPts val="0"/>
        </a:spcAft>
        <a:buFont typeface="+mj-lt"/>
        <a:buAutoNum type="arabicPeriod"/>
        <a:defRPr sz="19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73882" indent="-380063" algn="l" rtl="0" eaLnBrk="1" fontAlgn="base" hangingPunct="1">
        <a:spcBef>
          <a:spcPct val="0"/>
        </a:spcBef>
        <a:spcAft>
          <a:spcPts val="0"/>
        </a:spcAft>
        <a:buFont typeface="+mj-lt"/>
        <a:buAutoNum type="alphaLcPeriod"/>
        <a:defRPr sz="1733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67703" indent="-393821" algn="l" rtl="0" eaLnBrk="1" fontAlgn="base" hangingPunct="1">
        <a:spcBef>
          <a:spcPct val="0"/>
        </a:spcBef>
        <a:spcAft>
          <a:spcPts val="0"/>
        </a:spcAft>
        <a:buFont typeface="+mj-lt"/>
        <a:buAutoNum type="romanLcPeriod"/>
        <a:defRPr sz="1733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1981139" algn="l" rtl="0" eaLnBrk="1" fontAlgn="base" hangingPunct="1">
        <a:spcBef>
          <a:spcPct val="0"/>
        </a:spcBef>
        <a:spcAft>
          <a:spcPct val="0"/>
        </a:spcAft>
        <a:buChar char="–"/>
        <a:defRPr sz="1517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4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»"/>
        <a:defRPr sz="1517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55EC6-B09D-4064-B6CC-CAA2816DAE3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67476" y="4369264"/>
            <a:ext cx="9167372" cy="1122485"/>
          </a:xfrm>
        </p:spPr>
        <p:txBody>
          <a:bodyPr anchor="ctr"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Comparative Analysis of Prevalence of Anemia in Students Between </a:t>
            </a:r>
            <a:r>
              <a:rPr lang="en-US" sz="2400" dirty="0"/>
              <a:t>2018 &amp; </a:t>
            </a:r>
            <a:r>
              <a:rPr lang="en-US" sz="2400" dirty="0" smtClean="0"/>
              <a:t>2020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101574" y="1507847"/>
            <a:ext cx="10552746" cy="1533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0"/>
              </a:spcBef>
              <a:spcAft>
                <a:spcPts val="0"/>
              </a:spcAft>
              <a:buFont typeface="+mj-lt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0"/>
              </a:spcBef>
              <a:spcAft>
                <a:spcPts val="0"/>
              </a:spcAft>
              <a:buFont typeface="+mj-lt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0"/>
              </a:spcBef>
              <a:spcAft>
                <a:spcPts val="0"/>
              </a:spcAft>
              <a:buFont typeface="+mj-lt"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9057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9057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9057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9057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3200" b="1" dirty="0" smtClean="0">
                <a:solidFill>
                  <a:srgbClr val="002060"/>
                </a:solidFill>
              </a:rPr>
              <a:t>HEALTH, NUTRITION AND WELL BEING OF ADOLESCENTS IN TRIBAL RESIDENTIAL SCHOOLS OF ODISHA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90295" y="0"/>
            <a:ext cx="782914" cy="83703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57A55EC6-B09D-4064-B6CC-CAA2816DAE39}"/>
              </a:ext>
            </a:extLst>
          </p:cNvPr>
          <p:cNvSpPr txBox="1">
            <a:spLocks/>
          </p:cNvSpPr>
          <p:nvPr/>
        </p:nvSpPr>
        <p:spPr bwMode="auto">
          <a:xfrm>
            <a:off x="1233377" y="3172293"/>
            <a:ext cx="10355042" cy="53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5pPr>
            <a:lvl6pPr marL="495285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6pPr>
            <a:lvl7pPr marL="990570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7pPr>
            <a:lvl8pPr marL="1485854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8pPr>
            <a:lvl9pPr marL="1981139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 i="1" dirty="0" smtClean="0">
                <a:solidFill>
                  <a:srgbClr val="002060"/>
                </a:solidFill>
              </a:rPr>
              <a:t>A joint initiative of SCSTRTI,  APPI and UNFPA</a:t>
            </a:r>
            <a:endParaRPr lang="en-US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03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08785" y="357267"/>
            <a:ext cx="11116638" cy="5884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5pPr>
            <a:lvl6pPr marL="495285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6pPr>
            <a:lvl7pPr marL="990570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7pPr>
            <a:lvl8pPr marL="1485854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8pPr>
            <a:lvl9pPr marL="1981139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dirty="0" smtClean="0"/>
              <a:t>Summary of Findings – 2018 and 2020 (Gender Wise Distribution) 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263236" y="1122217"/>
            <a:ext cx="3477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                N= 77,507 (2018)</a:t>
            </a:r>
            <a:endParaRPr lang="en-IN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08618" y="1038078"/>
            <a:ext cx="505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                  N= 72,938 (2020) </a:t>
            </a:r>
            <a:endParaRPr lang="en-IN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93964" y="1607127"/>
          <a:ext cx="5763491" cy="495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6192983" y="1579417"/>
          <a:ext cx="5791200" cy="5001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6234546" y="1627909"/>
          <a:ext cx="5708072" cy="491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073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50596" y="1452248"/>
            <a:ext cx="31269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 smtClean="0"/>
              <a:t>Key Findings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dirty="0" smtClean="0"/>
              <a:t>Overall reduction : </a:t>
            </a:r>
            <a:r>
              <a:rPr lang="en-IN" sz="2000" dirty="0" smtClean="0"/>
              <a:t>From 79.33% to 52.56%=26.77% of Point change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000" dirty="0" smtClean="0"/>
              <a:t>Rank of districts in terms of anaemia reduction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dirty="0" smtClean="0"/>
              <a:t>Gajapati-32.86%  of point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Kandhamal-32.73% of Point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Koraput-29.13% of point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Rayagada-23.41% of Point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Keonjher-15.43% of Point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 smtClean="0"/>
              <a:t>District wise Prevalence of anaemia (Y/N) across the year -2018 &amp; 2020</a:t>
            </a:r>
            <a:endParaRPr lang="en-IN" sz="24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93964" y="1482436"/>
          <a:ext cx="8188036" cy="495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50596" y="1452248"/>
            <a:ext cx="31269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 smtClean="0"/>
              <a:t>Key Findings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2200" dirty="0" smtClean="0"/>
              <a:t>Gajapati district has the highest (38.42%) reduction of anaemia followed by Kandhamal and Koraput from 2018 to 2020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IN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 smtClean="0"/>
              <a:t>District wise comparison on reduction of  anaemia across the year -2018 &amp; 2020 </a:t>
            </a:r>
            <a:endParaRPr lang="en-IN" sz="24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415636" y="1454727"/>
          <a:ext cx="8035637" cy="4807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82837" y="193964"/>
            <a:ext cx="9530939" cy="694261"/>
          </a:xfrm>
        </p:spPr>
        <p:txBody>
          <a:bodyPr/>
          <a:lstStyle/>
          <a:p>
            <a:pPr algn="l"/>
            <a:r>
              <a:rPr lang="en-US" sz="2400" dirty="0"/>
              <a:t>Classification of schools based on prevalence of anaemia (Y/N) – district-wise and year-wise comparison</a:t>
            </a:r>
            <a:endParaRPr lang="en-IN" sz="1800" dirty="0"/>
          </a:p>
        </p:txBody>
      </p:sp>
      <p:sp>
        <p:nvSpPr>
          <p:cNvPr id="8" name="Subtitle 7">
            <a:extLst>
              <a:ext uri="{FF2B5EF4-FFF2-40B4-BE49-F238E27FC236}">
                <a16:creationId xmlns="" xmlns:a16="http://schemas.microsoft.com/office/drawing/2014/main" id="{642E0D98-F8DB-4867-A3A7-487CDD2483F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0219" y="5527964"/>
            <a:ext cx="115269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/>
              <a:t>Key Findings:</a:t>
            </a:r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Overall in 2018 (&gt;75%: </a:t>
            </a:r>
            <a:r>
              <a:rPr lang="en-US" sz="1600" b="1" dirty="0" smtClean="0"/>
              <a:t>=276, 50-75%-=107,&lt;50%=12) </a:t>
            </a:r>
            <a:r>
              <a:rPr lang="en-US" sz="1600" b="1" dirty="0"/>
              <a:t>and in </a:t>
            </a:r>
            <a:r>
              <a:rPr lang="en-US" sz="1600" b="1" dirty="0" smtClean="0"/>
              <a:t>2020(&gt;75%: =94, 50-75%-=156,&lt;50%=145) </a:t>
            </a:r>
            <a:endParaRPr lang="en-US" sz="1600" b="1" dirty="0"/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err="1"/>
              <a:t>Rayagada</a:t>
            </a:r>
            <a:r>
              <a:rPr lang="en-US" sz="1600" b="1" dirty="0"/>
              <a:t>, Koraput and </a:t>
            </a:r>
            <a:r>
              <a:rPr lang="en-US" sz="1600" b="1" dirty="0" err="1"/>
              <a:t>Gajapati</a:t>
            </a:r>
            <a:r>
              <a:rPr lang="en-US" sz="1600" b="1" dirty="0"/>
              <a:t> “changed”  the status of maximum proportion of  schools with &gt;75% anaemia to less severe categories, although other districts also did substantially well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5915891" y="1219200"/>
          <a:ext cx="6054436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07815" y="1122218"/>
          <a:ext cx="5652658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43151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94210" y="1272452"/>
            <a:ext cx="366226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/>
              <a:t>Key Findings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Deterioration or no improvement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err="1"/>
              <a:t>Rayagada</a:t>
            </a:r>
            <a:r>
              <a:rPr lang="en-US" sz="2000" dirty="0"/>
              <a:t> has least schools in this category followed by </a:t>
            </a:r>
            <a:r>
              <a:rPr lang="en-US" sz="2000" dirty="0" err="1"/>
              <a:t>Gajapati</a:t>
            </a:r>
            <a:endParaRPr lang="en-US" sz="2000" dirty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err="1"/>
              <a:t>Kandhamal</a:t>
            </a:r>
            <a:r>
              <a:rPr lang="en-US" sz="2000" dirty="0"/>
              <a:t> has highest number of  schools in this group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Remarkable improvement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err="1"/>
              <a:t>Kandhamal</a:t>
            </a:r>
            <a:r>
              <a:rPr lang="en-US" sz="2000" dirty="0"/>
              <a:t> also has most schools with remarkable improvement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err="1"/>
              <a:t>Keonjhar</a:t>
            </a:r>
            <a:r>
              <a:rPr lang="en-US" sz="2000" dirty="0"/>
              <a:t> has least  </a:t>
            </a:r>
            <a:endParaRPr lang="en-IN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/>
              <a:t> Classification of schools based of “changes” in prevalence of anaemia (Y/N) – district-wise comparison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249382" y="1399308"/>
          <a:ext cx="7869382" cy="5195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282912"/>
              </p:ext>
            </p:extLst>
          </p:nvPr>
        </p:nvGraphicFramePr>
        <p:xfrm>
          <a:off x="520994" y="1063256"/>
          <a:ext cx="8144541" cy="5794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50596" y="1452248"/>
            <a:ext cx="31269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 smtClean="0"/>
              <a:t>Key Findings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2200" dirty="0" err="1" smtClean="0"/>
              <a:t>Gajapati</a:t>
            </a:r>
            <a:r>
              <a:rPr lang="en-IN" sz="2200" dirty="0" smtClean="0"/>
              <a:t> followed by </a:t>
            </a:r>
            <a:r>
              <a:rPr lang="en-IN" sz="2200" dirty="0" err="1" smtClean="0"/>
              <a:t>Koraput</a:t>
            </a:r>
            <a:r>
              <a:rPr lang="en-IN" sz="2200" dirty="0" smtClean="0"/>
              <a:t> and </a:t>
            </a:r>
            <a:r>
              <a:rPr lang="en-IN" sz="2200" dirty="0" err="1" smtClean="0"/>
              <a:t>Rayagada</a:t>
            </a:r>
            <a:r>
              <a:rPr lang="en-IN" sz="2200" dirty="0" smtClean="0"/>
              <a:t> have good improvement in anaemia from 2018 to 2020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IN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 smtClean="0"/>
              <a:t>Comparison of anaemia among students screened in both 2018 &amp; 2020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03498" y="5361010"/>
            <a:ext cx="574158" cy="338554"/>
          </a:xfrm>
          <a:prstGeom prst="rect">
            <a:avLst/>
          </a:prstGeom>
          <a:solidFill>
            <a:schemeClr val="accent6"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rgbClr val="002060"/>
                </a:solidFill>
              </a:rPr>
              <a:t>1</a:t>
            </a:r>
            <a:r>
              <a:rPr lang="en-IN" sz="1600" dirty="0" smtClean="0">
                <a:solidFill>
                  <a:srgbClr val="002060"/>
                </a:solidFill>
              </a:rPr>
              <a:t>4%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2594" y="4477718"/>
            <a:ext cx="571023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53%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2192" y="3960626"/>
            <a:ext cx="571023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29%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4799" y="2239649"/>
            <a:ext cx="571023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58%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5473" y="3960626"/>
            <a:ext cx="571023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rgbClr val="002060"/>
                </a:solidFill>
              </a:rPr>
              <a:t>2</a:t>
            </a:r>
            <a:r>
              <a:rPr lang="en-IN" sz="1600" dirty="0" smtClean="0">
                <a:solidFill>
                  <a:srgbClr val="002060"/>
                </a:solidFill>
              </a:rPr>
              <a:t>8%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3264" y="2709528"/>
            <a:ext cx="571023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47%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17503" y="4477718"/>
            <a:ext cx="587837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19%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7996" y="2405214"/>
            <a:ext cx="587837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51%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97600" y="4268403"/>
            <a:ext cx="587837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17%</a:t>
            </a:r>
            <a:endParaRPr lang="en-IN" sz="16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01516" y="2085760"/>
            <a:ext cx="587837" cy="338554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 smtClean="0">
                <a:solidFill>
                  <a:srgbClr val="002060"/>
                </a:solidFill>
              </a:rPr>
              <a:t>44%</a:t>
            </a:r>
            <a:endParaRPr lang="en-IN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442" y="169742"/>
            <a:ext cx="10034954" cy="762000"/>
          </a:xfrm>
        </p:spPr>
        <p:txBody>
          <a:bodyPr/>
          <a:lstStyle/>
          <a:p>
            <a:r>
              <a:rPr lang="en-IN" dirty="0"/>
              <a:t>A</a:t>
            </a:r>
            <a:r>
              <a:rPr lang="en-IN" dirty="0" smtClean="0"/>
              <a:t>naemia among students screened for the first time in 2020</a:t>
            </a:r>
            <a:endParaRPr lang="en-IN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584790" y="1114929"/>
          <a:ext cx="9005777" cy="5720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35354" y="2828508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rgbClr val="002060"/>
                </a:solidFill>
              </a:rPr>
              <a:t>44%</a:t>
            </a:r>
            <a:endParaRPr lang="en-IN" sz="1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6592" y="3895623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solidFill>
                  <a:schemeClr val="tx2"/>
                </a:solidFill>
              </a:rPr>
              <a:t>3</a:t>
            </a:r>
            <a:r>
              <a:rPr lang="en-IN" sz="1400" dirty="0" smtClean="0">
                <a:solidFill>
                  <a:schemeClr val="tx2"/>
                </a:solidFill>
              </a:rPr>
              <a:t>0%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5081" y="4074040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27%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1469" y="3920151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28%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8300" y="5416130"/>
            <a:ext cx="442068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solidFill>
                  <a:schemeClr val="tx2"/>
                </a:solidFill>
              </a:rPr>
              <a:t>1</a:t>
            </a:r>
            <a:r>
              <a:rPr lang="en-IN" sz="1400" dirty="0" smtClean="0">
                <a:solidFill>
                  <a:schemeClr val="tx2"/>
                </a:solidFill>
              </a:rPr>
              <a:t>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20001" y="1942720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53%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97198" y="4074040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25%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8739" y="4411115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21%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8080" y="5416129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solidFill>
                  <a:schemeClr val="tx2"/>
                </a:solidFill>
              </a:rPr>
              <a:t>1</a:t>
            </a:r>
            <a:r>
              <a:rPr lang="en-IN" sz="1400" dirty="0" smtClean="0">
                <a:solidFill>
                  <a:schemeClr val="tx2"/>
                </a:solidFill>
              </a:rPr>
              <a:t>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66682" y="1570021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39%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91964" y="2930986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27%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65792" y="2268318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33%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54421" y="5416129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solidFill>
                  <a:schemeClr val="tx2"/>
                </a:solidFill>
              </a:rPr>
              <a:t>1</a:t>
            </a:r>
            <a:r>
              <a:rPr lang="en-IN" sz="1400" dirty="0" smtClean="0">
                <a:solidFill>
                  <a:schemeClr val="tx2"/>
                </a:solidFill>
              </a:rPr>
              <a:t>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16094" y="3185281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40%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43416" y="3961191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29%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7872" y="5416130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solidFill>
                  <a:schemeClr val="tx2"/>
                </a:solidFill>
              </a:rPr>
              <a:t>1</a:t>
            </a:r>
            <a:r>
              <a:rPr lang="en-IN" sz="1400" dirty="0" smtClean="0">
                <a:solidFill>
                  <a:schemeClr val="tx2"/>
                </a:solidFill>
              </a:rPr>
              <a:t>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69571" y="5340830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10214" y="2108674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42%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70712" y="3741734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25%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48574" y="3171722"/>
            <a:ext cx="520996" cy="307777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400" dirty="0" smtClean="0">
                <a:solidFill>
                  <a:schemeClr val="tx2"/>
                </a:solidFill>
              </a:rPr>
              <a:t>31%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65666" y="1074786"/>
            <a:ext cx="205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N= 31,447 (2020) </a:t>
            </a:r>
            <a:endParaRPr lang="en-IN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9587838" y="1541132"/>
            <a:ext cx="24986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000" b="1" dirty="0" smtClean="0"/>
              <a:t>Key Observation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dirty="0" smtClean="0"/>
              <a:t>Overall prevalence of anaemia among students studying in tribal residential schools of five districts is </a:t>
            </a:r>
            <a:r>
              <a:rPr lang="en-IN" b="1" dirty="0" smtClean="0">
                <a:solidFill>
                  <a:srgbClr val="C00000"/>
                </a:solidFill>
              </a:rPr>
              <a:t>56.75%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dirty="0" smtClean="0"/>
              <a:t>Prevalence of anaemia is highest in the district </a:t>
            </a:r>
            <a:r>
              <a:rPr lang="en-IN" dirty="0" err="1" smtClean="0"/>
              <a:t>Rayagada</a:t>
            </a:r>
            <a:r>
              <a:rPr lang="en-IN" dirty="0" smtClean="0"/>
              <a:t> (61%) followed by </a:t>
            </a:r>
            <a:r>
              <a:rPr lang="en-IN" dirty="0" err="1" smtClean="0"/>
              <a:t>Keonjhar</a:t>
            </a:r>
            <a:r>
              <a:rPr lang="en-IN" dirty="0" smtClean="0"/>
              <a:t> (60%) and </a:t>
            </a:r>
            <a:r>
              <a:rPr lang="en-IN" dirty="0" err="1" smtClean="0"/>
              <a:t>Koraput</a:t>
            </a:r>
            <a:r>
              <a:rPr lang="en-IN" dirty="0" smtClean="0"/>
              <a:t> (58%)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dirty="0" smtClean="0"/>
              <a:t>Severe anaemia among students varies from 1% to 2%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17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82837" y="403316"/>
            <a:ext cx="9530939" cy="484909"/>
          </a:xfrm>
        </p:spPr>
        <p:txBody>
          <a:bodyPr/>
          <a:lstStyle/>
          <a:p>
            <a:pPr algn="l"/>
            <a:r>
              <a:rPr lang="en-US" sz="2400" dirty="0" smtClean="0"/>
              <a:t>Comparison - All 5 districts </a:t>
            </a:r>
            <a:r>
              <a:rPr lang="en-US" sz="1800" dirty="0" smtClean="0"/>
              <a:t>(of 39,423 students retested)</a:t>
            </a:r>
            <a:endParaRPr lang="en-IN" sz="1800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xmlns="" id="{642E0D98-F8DB-4867-A3A7-487CDD2483F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729330" y="1376737"/>
            <a:ext cx="34626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/>
              <a:t>Key Findings:</a:t>
            </a:r>
            <a:endParaRPr lang="en-US" sz="2000" b="1" dirty="0"/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137.8% (11,407) </a:t>
            </a:r>
            <a:r>
              <a:rPr lang="en-US" sz="1600" b="1" dirty="0"/>
              <a:t>increase </a:t>
            </a:r>
            <a:r>
              <a:rPr lang="en-US" sz="1600" b="1" dirty="0" smtClean="0"/>
              <a:t>in no. of students with no Anemia </a:t>
            </a:r>
          </a:p>
          <a:p>
            <a:pPr lvl="1" algn="l">
              <a:spcBef>
                <a:spcPts val="600"/>
              </a:spcBef>
            </a:pPr>
            <a:r>
              <a:rPr lang="en-US" sz="1600" b="1" dirty="0" smtClean="0"/>
              <a:t>Boys – </a:t>
            </a:r>
            <a:r>
              <a:rPr lang="en-US" sz="1600" b="1" dirty="0" smtClean="0">
                <a:solidFill>
                  <a:srgbClr val="00B050"/>
                </a:solidFill>
              </a:rPr>
              <a:t>108.1% (4,729)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/>
              <a:t>increase</a:t>
            </a:r>
            <a:endParaRPr lang="en-US" sz="1600" dirty="0" smtClean="0">
              <a:solidFill>
                <a:srgbClr val="00B050"/>
              </a:solidFill>
            </a:endParaRPr>
          </a:p>
          <a:p>
            <a:pPr lvl="1" algn="l">
              <a:spcBef>
                <a:spcPts val="600"/>
              </a:spcBef>
            </a:pPr>
            <a:r>
              <a:rPr lang="en-US" sz="1600" b="1" dirty="0" smtClean="0"/>
              <a:t>Girls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171.2% (6,680</a:t>
            </a:r>
            <a:r>
              <a:rPr lang="en-US" sz="1600" b="1" dirty="0" smtClean="0">
                <a:solidFill>
                  <a:srgbClr val="00B050"/>
                </a:solidFill>
              </a:rPr>
              <a:t>) </a:t>
            </a:r>
            <a:r>
              <a:rPr lang="en-US" sz="1600" dirty="0"/>
              <a:t>increase</a:t>
            </a:r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1.2% (119)</a:t>
            </a:r>
            <a:r>
              <a:rPr lang="en-US" sz="1600" b="1" dirty="0"/>
              <a:t> increase in Mild </a:t>
            </a:r>
            <a:r>
              <a:rPr lang="en-US" sz="1600" b="1" dirty="0" smtClean="0"/>
              <a:t>Anemia</a:t>
            </a:r>
            <a:endParaRPr lang="en-US" sz="1600" b="1" dirty="0"/>
          </a:p>
          <a:p>
            <a:pPr lvl="1" algn="l">
              <a:spcBef>
                <a:spcPts val="600"/>
              </a:spcBef>
            </a:pPr>
            <a:r>
              <a:rPr lang="en-US" sz="1600" b="1" dirty="0"/>
              <a:t>Boys – </a:t>
            </a:r>
            <a:r>
              <a:rPr lang="en-US" sz="1600" b="1" dirty="0">
                <a:solidFill>
                  <a:srgbClr val="00B050"/>
                </a:solidFill>
              </a:rPr>
              <a:t>10% </a:t>
            </a:r>
            <a:r>
              <a:rPr lang="en-US" sz="1600" b="1" dirty="0" smtClean="0">
                <a:solidFill>
                  <a:srgbClr val="00B050"/>
                </a:solidFill>
              </a:rPr>
              <a:t>(-361</a:t>
            </a:r>
            <a:r>
              <a:rPr lang="en-US" sz="1600" b="1" dirty="0">
                <a:solidFill>
                  <a:srgbClr val="00B050"/>
                </a:solidFill>
              </a:rPr>
              <a:t>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  <a:endParaRPr lang="en-US" sz="1600" dirty="0" smtClean="0"/>
          </a:p>
          <a:p>
            <a:pPr lvl="1" algn="l">
              <a:spcBef>
                <a:spcPts val="600"/>
              </a:spcBef>
            </a:pPr>
            <a:r>
              <a:rPr lang="en-US" sz="1600" b="1" dirty="0" smtClean="0"/>
              <a:t>Girls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FF0000"/>
                </a:solidFill>
              </a:rPr>
              <a:t>7.9% (480)</a:t>
            </a:r>
            <a:r>
              <a:rPr lang="en-US" sz="1600" dirty="0"/>
              <a:t> increase </a:t>
            </a:r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52.8% (10,662) </a:t>
            </a:r>
            <a:r>
              <a:rPr lang="en-US" sz="1600" b="1" dirty="0"/>
              <a:t>decrease in Moderate </a:t>
            </a:r>
            <a:r>
              <a:rPr lang="en-US" sz="1600" b="1" dirty="0" smtClean="0"/>
              <a:t>Anemia</a:t>
            </a:r>
            <a:endParaRPr lang="en-US" sz="1600" b="1" dirty="0"/>
          </a:p>
          <a:p>
            <a:pPr lvl="1" algn="l">
              <a:spcBef>
                <a:spcPts val="600"/>
              </a:spcBef>
            </a:pPr>
            <a:r>
              <a:rPr lang="en-US" sz="1600" b="1" dirty="0"/>
              <a:t>Boys – </a:t>
            </a:r>
            <a:r>
              <a:rPr lang="en-US" sz="1600" b="1" dirty="0">
                <a:solidFill>
                  <a:srgbClr val="00B050"/>
                </a:solidFill>
              </a:rPr>
              <a:t>61.2</a:t>
            </a:r>
            <a:r>
              <a:rPr lang="en-US" sz="1600" b="1" dirty="0" smtClean="0">
                <a:solidFill>
                  <a:srgbClr val="00B050"/>
                </a:solidFill>
              </a:rPr>
              <a:t>%(</a:t>
            </a:r>
            <a:r>
              <a:rPr lang="en-US" sz="1600" b="1" dirty="0">
                <a:solidFill>
                  <a:srgbClr val="00B050"/>
                </a:solidFill>
              </a:rPr>
              <a:t>4,125) </a:t>
            </a:r>
            <a:r>
              <a:rPr lang="en-US" sz="1600" dirty="0" smtClean="0"/>
              <a:t>decrease</a:t>
            </a:r>
            <a:endParaRPr lang="en-US" sz="1600" dirty="0"/>
          </a:p>
          <a:p>
            <a:pPr lvl="1" algn="l">
              <a:spcBef>
                <a:spcPts val="600"/>
              </a:spcBef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00B050"/>
                </a:solidFill>
              </a:rPr>
              <a:t>48.6</a:t>
            </a:r>
            <a:r>
              <a:rPr lang="en-US" sz="1600" b="1" dirty="0" smtClean="0">
                <a:solidFill>
                  <a:srgbClr val="00B050"/>
                </a:solidFill>
              </a:rPr>
              <a:t>%(</a:t>
            </a:r>
            <a:r>
              <a:rPr lang="en-US" sz="1600" b="1" dirty="0">
                <a:solidFill>
                  <a:srgbClr val="00B050"/>
                </a:solidFill>
              </a:rPr>
              <a:t>6,537) </a:t>
            </a:r>
            <a:r>
              <a:rPr lang="en-US" sz="1600" dirty="0" smtClean="0"/>
              <a:t>decrease </a:t>
            </a:r>
          </a:p>
          <a:p>
            <a:pPr marL="285750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69.2% (864) </a:t>
            </a:r>
            <a:r>
              <a:rPr lang="en-US" sz="1600" b="1" dirty="0" smtClean="0"/>
              <a:t>decrease in Severe Anemia</a:t>
            </a:r>
          </a:p>
          <a:p>
            <a:pPr lvl="1" algn="l">
              <a:spcBef>
                <a:spcPts val="600"/>
              </a:spcBef>
            </a:pPr>
            <a:r>
              <a:rPr lang="en-US" sz="1600" b="1" dirty="0" smtClean="0"/>
              <a:t>Boys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78.9% (243)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</a:p>
          <a:p>
            <a:pPr lvl="1" algn="l">
              <a:spcBef>
                <a:spcPts val="600"/>
              </a:spcBef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00B050"/>
                </a:solidFill>
              </a:rPr>
              <a:t>66% (621)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/>
              <a:t>decrease</a:t>
            </a:r>
            <a:endParaRPr lang="en-US" sz="160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1517682206"/>
              </p:ext>
            </p:extLst>
          </p:nvPr>
        </p:nvGraphicFramePr>
        <p:xfrm>
          <a:off x="4582313" y="1376737"/>
          <a:ext cx="4147017" cy="5140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xmlns="" val="1436637104"/>
              </p:ext>
            </p:extLst>
          </p:nvPr>
        </p:nvGraphicFramePr>
        <p:xfrm>
          <a:off x="149096" y="1376737"/>
          <a:ext cx="4337817" cy="5140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1A73A6-1D5E-4075-8570-41A1CFB4D93D}"/>
              </a:ext>
            </a:extLst>
          </p:cNvPr>
          <p:cNvSpPr txBox="1"/>
          <p:nvPr/>
        </p:nvSpPr>
        <p:spPr>
          <a:xfrm>
            <a:off x="1127895" y="400630"/>
            <a:ext cx="9084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Comparison – </a:t>
            </a:r>
            <a:r>
              <a:rPr lang="en-US" sz="2800" b="1" dirty="0" err="1" smtClean="0"/>
              <a:t>Gajapati</a:t>
            </a:r>
            <a:r>
              <a:rPr lang="en-US" sz="2800" b="1" dirty="0" smtClean="0"/>
              <a:t> </a:t>
            </a:r>
            <a:r>
              <a:rPr lang="en-US" sz="2000" b="1" dirty="0" smtClean="0"/>
              <a:t>(of 3,100 </a:t>
            </a:r>
            <a:r>
              <a:rPr lang="en-US" sz="2000" b="1" dirty="0"/>
              <a:t>students </a:t>
            </a:r>
            <a:r>
              <a:rPr lang="en-US" sz="2000" b="1" dirty="0" smtClean="0"/>
              <a:t>retested)</a:t>
            </a:r>
            <a:endParaRPr 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68FC55E-5D49-4649-8E86-2F7EE602554B}"/>
              </a:ext>
            </a:extLst>
          </p:cNvPr>
          <p:cNvSpPr txBox="1"/>
          <p:nvPr/>
        </p:nvSpPr>
        <p:spPr>
          <a:xfrm>
            <a:off x="8676166" y="1308848"/>
            <a:ext cx="351583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Key Findings:</a:t>
            </a:r>
            <a:endParaRPr lang="en-US" sz="2000" b="1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288.1% (1,230) </a:t>
            </a:r>
            <a:r>
              <a:rPr lang="en-US" sz="1600" b="1" dirty="0"/>
              <a:t>increase in no. of students with no Anemia </a:t>
            </a:r>
            <a:endParaRPr lang="en-US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Boys – </a:t>
            </a:r>
            <a:r>
              <a:rPr lang="en-US" sz="1600" b="1" dirty="0">
                <a:solidFill>
                  <a:srgbClr val="00B050"/>
                </a:solidFill>
              </a:rPr>
              <a:t>218.8% (501)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increase </a:t>
            </a:r>
            <a:endParaRPr lang="en-US" sz="16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Girls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368.2% (729)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/>
              <a:t>increase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 19.9% (133)</a:t>
            </a:r>
            <a:r>
              <a:rPr lang="en-US" sz="1600" dirty="0" smtClean="0"/>
              <a:t> overall increase in Mild Anemia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Boys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8.5% (21)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FF0000"/>
                </a:solidFill>
              </a:rPr>
              <a:t>36.5% (154)</a:t>
            </a:r>
            <a:r>
              <a:rPr lang="en-US" sz="1600" dirty="0"/>
              <a:t> increase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67.8% (1,294) </a:t>
            </a:r>
            <a:r>
              <a:rPr lang="en-US" sz="1600" dirty="0"/>
              <a:t>decrease in Moderate </a:t>
            </a:r>
            <a:r>
              <a:rPr lang="en-US" sz="1600" dirty="0" smtClean="0"/>
              <a:t>Anemia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Boys – </a:t>
            </a:r>
            <a:r>
              <a:rPr lang="en-US" sz="1600" b="1" dirty="0" smtClean="0">
                <a:solidFill>
                  <a:srgbClr val="00B050"/>
                </a:solidFill>
              </a:rPr>
              <a:t>73.1% (457) </a:t>
            </a:r>
            <a:r>
              <a:rPr lang="en-US" sz="1600" dirty="0" smtClean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Girls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65.2% (837) </a:t>
            </a:r>
            <a:r>
              <a:rPr lang="en-US" sz="1600" dirty="0" smtClean="0"/>
              <a:t>decrease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72.6% (69)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 smtClean="0"/>
              <a:t>decrease in Severe Anemic Students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Boys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85.2% (23)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00B050"/>
                </a:solidFill>
              </a:rPr>
              <a:t>67.6% (46)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2789495545"/>
              </p:ext>
            </p:extLst>
          </p:nvPr>
        </p:nvGraphicFramePr>
        <p:xfrm>
          <a:off x="138285" y="1275907"/>
          <a:ext cx="4327389" cy="5348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469838912"/>
              </p:ext>
            </p:extLst>
          </p:nvPr>
        </p:nvGraphicFramePr>
        <p:xfrm>
          <a:off x="4657060" y="1275906"/>
          <a:ext cx="4019107" cy="5348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3818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A96F55B-627C-4CA1-B9D5-0C082C9BC449}"/>
              </a:ext>
            </a:extLst>
          </p:cNvPr>
          <p:cNvSpPr txBox="1"/>
          <p:nvPr/>
        </p:nvSpPr>
        <p:spPr>
          <a:xfrm>
            <a:off x="8856921" y="1289288"/>
            <a:ext cx="324293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b="1" dirty="0" smtClean="0"/>
              <a:t>Key Findings:</a:t>
            </a:r>
            <a:endParaRPr lang="en-US" b="1" dirty="0"/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109.6% (2,439) </a:t>
            </a:r>
            <a:r>
              <a:rPr lang="en-US" sz="1400" b="1" dirty="0" smtClean="0"/>
              <a:t>Overall </a:t>
            </a:r>
            <a:r>
              <a:rPr lang="en-US" sz="1400" b="1" dirty="0"/>
              <a:t>increase in no. of students with no Anemia 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Boys – </a:t>
            </a:r>
            <a:r>
              <a:rPr lang="en-US" sz="1400" b="1" dirty="0">
                <a:solidFill>
                  <a:srgbClr val="00B050"/>
                </a:solidFill>
              </a:rPr>
              <a:t>83.7% (760)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increase </a:t>
            </a:r>
            <a:endParaRPr lang="en-US" sz="1400" dirty="0" smtClean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/>
              <a:t>Girls </a:t>
            </a:r>
            <a:r>
              <a:rPr lang="en-US" sz="1400" b="1" dirty="0"/>
              <a:t>– </a:t>
            </a:r>
            <a:r>
              <a:rPr lang="en-US" sz="1400" b="1" dirty="0">
                <a:solidFill>
                  <a:srgbClr val="00B050"/>
                </a:solidFill>
              </a:rPr>
              <a:t>127.5% (1,679)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increase 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15.9% (352)</a:t>
            </a:r>
            <a:r>
              <a:rPr lang="en-US" sz="1400" b="1" dirty="0"/>
              <a:t> decrease in Mild </a:t>
            </a:r>
            <a:r>
              <a:rPr lang="en-US" sz="1400" b="1" dirty="0" smtClean="0"/>
              <a:t>Anemia</a:t>
            </a:r>
            <a:endParaRPr lang="en-US" sz="1400" b="1" dirty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Boys – </a:t>
            </a:r>
            <a:r>
              <a:rPr lang="en-US" sz="1400" b="1" dirty="0">
                <a:solidFill>
                  <a:srgbClr val="00B050"/>
                </a:solidFill>
              </a:rPr>
              <a:t>19.4% (124)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smtClean="0"/>
              <a:t>decrease</a:t>
            </a:r>
            <a:endParaRPr lang="en-US" sz="1400" dirty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Girls – </a:t>
            </a:r>
            <a:r>
              <a:rPr lang="en-US" sz="1400" b="1" dirty="0">
                <a:solidFill>
                  <a:srgbClr val="00B050"/>
                </a:solidFill>
              </a:rPr>
              <a:t>14.5% (228)</a:t>
            </a:r>
            <a:r>
              <a:rPr lang="en-US" sz="1400" dirty="0"/>
              <a:t> </a:t>
            </a:r>
            <a:r>
              <a:rPr lang="en-US" sz="1400" dirty="0" smtClean="0"/>
              <a:t>decrease</a:t>
            </a:r>
            <a:endParaRPr lang="en-US" sz="1400" dirty="0"/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58.5% (</a:t>
            </a:r>
            <a:r>
              <a:rPr lang="en-US" sz="1400" b="1" dirty="0" smtClean="0">
                <a:solidFill>
                  <a:srgbClr val="00B050"/>
                </a:solidFill>
              </a:rPr>
              <a:t>1997) </a:t>
            </a:r>
            <a:r>
              <a:rPr lang="en-US" sz="1400" b="1" dirty="0" smtClean="0"/>
              <a:t>decrease </a:t>
            </a:r>
            <a:r>
              <a:rPr lang="en-US" sz="1400" b="1" dirty="0"/>
              <a:t>in Moderate </a:t>
            </a:r>
            <a:r>
              <a:rPr lang="en-US" sz="1400" b="1" dirty="0" smtClean="0"/>
              <a:t>Anemia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/>
              <a:t>Boys – </a:t>
            </a:r>
            <a:r>
              <a:rPr lang="en-US" sz="1400" b="1" dirty="0" smtClean="0">
                <a:solidFill>
                  <a:srgbClr val="00B050"/>
                </a:solidFill>
              </a:rPr>
              <a:t>69.2% (625) </a:t>
            </a:r>
            <a:r>
              <a:rPr lang="en-US" sz="1400" dirty="0" smtClean="0"/>
              <a:t>decrease 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/>
              <a:t>Girls </a:t>
            </a:r>
            <a:r>
              <a:rPr lang="en-US" sz="1400" b="1" dirty="0"/>
              <a:t>– </a:t>
            </a:r>
            <a:r>
              <a:rPr lang="en-US" sz="1400" b="1" dirty="0">
                <a:solidFill>
                  <a:srgbClr val="00B050"/>
                </a:solidFill>
              </a:rPr>
              <a:t> 54.6% (1,372) </a:t>
            </a:r>
            <a:r>
              <a:rPr lang="en-US" sz="1400" dirty="0" smtClean="0"/>
              <a:t>decrease</a:t>
            </a:r>
            <a:endParaRPr lang="en-US" sz="1400" dirty="0"/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 57.32% (90) </a:t>
            </a:r>
            <a:r>
              <a:rPr lang="en-US" sz="1400" b="1" dirty="0"/>
              <a:t>decrease in Severe </a:t>
            </a:r>
            <a:r>
              <a:rPr lang="en-US" sz="1400" b="1" dirty="0" smtClean="0"/>
              <a:t>Anemia</a:t>
            </a:r>
            <a:endParaRPr lang="en-US" sz="1400" b="1" dirty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Boys – </a:t>
            </a:r>
            <a:r>
              <a:rPr lang="en-US" sz="1400" b="1" dirty="0">
                <a:solidFill>
                  <a:srgbClr val="00B050"/>
                </a:solidFill>
              </a:rPr>
              <a:t>45.83% (11)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decrease 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Girls – </a:t>
            </a:r>
            <a:r>
              <a:rPr lang="en-US" sz="1400" b="1" dirty="0">
                <a:solidFill>
                  <a:srgbClr val="00B050"/>
                </a:solidFill>
              </a:rPr>
              <a:t>59.4% (79)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smtClean="0"/>
              <a:t>decrease</a:t>
            </a:r>
            <a:endParaRPr lang="en-US" sz="14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605595701"/>
              </p:ext>
            </p:extLst>
          </p:nvPr>
        </p:nvGraphicFramePr>
        <p:xfrm>
          <a:off x="0" y="1281404"/>
          <a:ext cx="4322458" cy="518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312095516"/>
              </p:ext>
            </p:extLst>
          </p:nvPr>
        </p:nvGraphicFramePr>
        <p:xfrm>
          <a:off x="4402121" y="1273994"/>
          <a:ext cx="4375137" cy="518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A1A73A6-1D5E-4075-8570-41A1CFB4D93D}"/>
              </a:ext>
            </a:extLst>
          </p:cNvPr>
          <p:cNvSpPr txBox="1"/>
          <p:nvPr/>
        </p:nvSpPr>
        <p:spPr>
          <a:xfrm>
            <a:off x="256025" y="262407"/>
            <a:ext cx="11713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Comparison – </a:t>
            </a:r>
            <a:r>
              <a:rPr lang="en-US" sz="2800" b="1" dirty="0" err="1" smtClean="0"/>
              <a:t>Kandhamal</a:t>
            </a:r>
            <a:r>
              <a:rPr lang="en-US" sz="2800" b="1" dirty="0" smtClean="0"/>
              <a:t> </a:t>
            </a:r>
            <a:r>
              <a:rPr lang="en-US" sz="2000" b="1" dirty="0" smtClean="0"/>
              <a:t>(of 8,003 </a:t>
            </a:r>
            <a:r>
              <a:rPr lang="en-US" sz="2000" b="1" dirty="0"/>
              <a:t>students </a:t>
            </a:r>
            <a:r>
              <a:rPr lang="en-US" sz="2000" b="1" dirty="0" smtClean="0"/>
              <a:t>retested)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41125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066" y="257220"/>
            <a:ext cx="10034954" cy="762000"/>
          </a:xfrm>
        </p:spPr>
        <p:txBody>
          <a:bodyPr/>
          <a:lstStyle/>
          <a:p>
            <a:r>
              <a:rPr lang="en-US" dirty="0" smtClean="0"/>
              <a:t>Talk, Test and  Treat – Team work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595423" y="1142999"/>
            <a:ext cx="11478661" cy="5566026"/>
          </a:xfrm>
        </p:spPr>
        <p:txBody>
          <a:bodyPr/>
          <a:lstStyle/>
          <a:p>
            <a:pPr marL="0" lvl="1" indent="0">
              <a:spcAft>
                <a:spcPts val="600"/>
              </a:spcAft>
              <a:buNone/>
            </a:pPr>
            <a:r>
              <a:rPr lang="en-US" sz="2000" b="1" dirty="0" smtClean="0"/>
              <a:t>1. TEAM MEMBERS</a:t>
            </a:r>
          </a:p>
          <a:p>
            <a:pPr marL="765285" lvl="2" indent="-37146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Microplanning jointly done by HMs and WEOs of SSD department and District </a:t>
            </a:r>
            <a:r>
              <a:rPr lang="en-US" sz="2000" dirty="0"/>
              <a:t>NHM </a:t>
            </a:r>
            <a:r>
              <a:rPr lang="en-US" sz="2000" dirty="0" smtClean="0"/>
              <a:t>Team</a:t>
            </a:r>
          </a:p>
          <a:p>
            <a:pPr marL="765285" lvl="2" indent="-37146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Anemia </a:t>
            </a:r>
            <a:r>
              <a:rPr lang="en-US" sz="2000" dirty="0" smtClean="0"/>
              <a:t>screening jointly conducted by </a:t>
            </a:r>
            <a:r>
              <a:rPr lang="en-US" sz="2000" dirty="0"/>
              <a:t>RBSK team and ANMs (SSD) using Digital </a:t>
            </a:r>
            <a:r>
              <a:rPr lang="en-US" sz="2000" dirty="0" err="1" smtClean="0"/>
              <a:t>Haemoglobinometer</a:t>
            </a:r>
            <a:endParaRPr lang="en-US" sz="2000" dirty="0" smtClean="0"/>
          </a:p>
          <a:p>
            <a:pPr marL="765285" lvl="2" indent="-37146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Hands on training along with supply of Digital </a:t>
            </a:r>
            <a:r>
              <a:rPr lang="en-US" sz="2000" dirty="0" err="1" smtClean="0"/>
              <a:t>Haemoglobinometer</a:t>
            </a:r>
            <a:r>
              <a:rPr lang="en-US" sz="2000" dirty="0" smtClean="0"/>
              <a:t> and test strips by UNFPA</a:t>
            </a:r>
            <a:endParaRPr lang="en-US" sz="2000" dirty="0"/>
          </a:p>
          <a:p>
            <a:pPr marL="765285" lvl="2" indent="-37146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Treatment related </a:t>
            </a:r>
            <a:r>
              <a:rPr lang="en-US" sz="2000" dirty="0" smtClean="0"/>
              <a:t>information collected by interviewing students/teachers</a:t>
            </a:r>
          </a:p>
          <a:p>
            <a:pPr marL="765285" lvl="2" indent="-37146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Planning, Coordination, Follow-up and Monitoring by LSE DPOs (UNFPA supported)</a:t>
            </a:r>
            <a:endParaRPr lang="en-US" sz="2000" dirty="0"/>
          </a:p>
          <a:p>
            <a:pPr marL="765285" lvl="2" indent="-371464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0" lvl="1" indent="0">
              <a:spcAft>
                <a:spcPts val="600"/>
              </a:spcAft>
              <a:buNone/>
            </a:pPr>
            <a:r>
              <a:rPr lang="en-US" sz="2000" b="1" dirty="0" smtClean="0"/>
              <a:t>2. Sample</a:t>
            </a:r>
            <a:r>
              <a:rPr lang="en-US" sz="2000" dirty="0" smtClean="0"/>
              <a:t> </a:t>
            </a:r>
          </a:p>
          <a:p>
            <a:pPr marL="736721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All </a:t>
            </a:r>
            <a:r>
              <a:rPr lang="en-US" sz="2000" dirty="0" smtClean="0"/>
              <a:t>students </a:t>
            </a:r>
            <a:r>
              <a:rPr lang="en-US" sz="2000" dirty="0"/>
              <a:t>from </a:t>
            </a:r>
            <a:r>
              <a:rPr lang="en-US" sz="2000" dirty="0" smtClean="0"/>
              <a:t>Class </a:t>
            </a:r>
            <a:r>
              <a:rPr lang="en-US" sz="2000" dirty="0"/>
              <a:t>5</a:t>
            </a:r>
            <a:r>
              <a:rPr lang="en-US" sz="2000" baseline="30000" dirty="0"/>
              <a:t>th</a:t>
            </a:r>
            <a:r>
              <a:rPr lang="en-US" sz="2000" dirty="0"/>
              <a:t> to 12</a:t>
            </a:r>
            <a:r>
              <a:rPr lang="en-US" sz="2000" baseline="30000" dirty="0"/>
              <a:t>th</a:t>
            </a:r>
            <a:r>
              <a:rPr lang="en-US" sz="2000" dirty="0"/>
              <a:t> from </a:t>
            </a:r>
            <a:r>
              <a:rPr lang="en-US" sz="2000" dirty="0" smtClean="0"/>
              <a:t>five intervention districts</a:t>
            </a:r>
          </a:p>
          <a:p>
            <a:pPr marL="736721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Number of students screened: 2018 </a:t>
            </a:r>
            <a:r>
              <a:rPr lang="en-US" sz="2000" dirty="0"/>
              <a:t>– 77,507 </a:t>
            </a:r>
            <a:r>
              <a:rPr lang="en-US" sz="2000" dirty="0" smtClean="0"/>
              <a:t>, 2020 </a:t>
            </a:r>
            <a:r>
              <a:rPr lang="en-US" sz="2000" dirty="0"/>
              <a:t>– </a:t>
            </a:r>
            <a:r>
              <a:rPr lang="en-US" sz="2000" dirty="0" smtClean="0"/>
              <a:t>72,938</a:t>
            </a:r>
            <a:endParaRPr lang="en-US" sz="2000" dirty="0"/>
          </a:p>
          <a:p>
            <a:pPr marL="736721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Of which 39,423 </a:t>
            </a:r>
            <a:r>
              <a:rPr lang="en-US" sz="2000" dirty="0"/>
              <a:t>- </a:t>
            </a:r>
            <a:r>
              <a:rPr lang="en-US" sz="2000" dirty="0" smtClean="0"/>
              <a:t>Students retested in 2020 </a:t>
            </a:r>
          </a:p>
          <a:p>
            <a:pPr marL="393821" lvl="2" indent="0">
              <a:spcAft>
                <a:spcPts val="600"/>
              </a:spcAft>
              <a:buNone/>
            </a:pPr>
            <a:endParaRPr lang="en-US" sz="2000" dirty="0"/>
          </a:p>
          <a:p>
            <a:pPr marL="0" lvl="1" indent="0">
              <a:spcAft>
                <a:spcPts val="600"/>
              </a:spcAft>
              <a:buNone/>
            </a:pPr>
            <a:r>
              <a:rPr lang="en-US" sz="2000" b="1" dirty="0" smtClean="0"/>
              <a:t>3. Approach</a:t>
            </a:r>
          </a:p>
          <a:p>
            <a:pPr marL="736721" lvl="2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Quantitative </a:t>
            </a:r>
            <a:r>
              <a:rPr lang="en-US" sz="2000" dirty="0"/>
              <a:t>Approach. Data </a:t>
            </a:r>
            <a:r>
              <a:rPr lang="en-US" sz="2000" dirty="0" smtClean="0"/>
              <a:t>collected </a:t>
            </a:r>
            <a:r>
              <a:rPr lang="en-US" sz="2000" dirty="0"/>
              <a:t>through a questionnaire prepared </a:t>
            </a:r>
            <a:r>
              <a:rPr lang="en-US" sz="2000" dirty="0" smtClean="0"/>
              <a:t>at </a:t>
            </a:r>
            <a:r>
              <a:rPr lang="en-US" sz="2000" dirty="0"/>
              <a:t>the beginning of the </a:t>
            </a:r>
            <a:r>
              <a:rPr lang="en-US" sz="2000" dirty="0" smtClean="0"/>
              <a:t>assessment. </a:t>
            </a:r>
            <a:endParaRPr lang="en-US" sz="2000" dirty="0"/>
          </a:p>
          <a:p>
            <a:pPr marL="0" lvl="1" indent="0">
              <a:spcAft>
                <a:spcPts val="600"/>
              </a:spcAft>
              <a:buNone/>
            </a:pPr>
            <a:endParaRPr lang="en-US" sz="2000" dirty="0" smtClean="0"/>
          </a:p>
          <a:p>
            <a:pPr marL="393821" lvl="2" indent="0">
              <a:spcAft>
                <a:spcPts val="600"/>
              </a:spcAft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519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427A53A-4033-4EC0-B2AF-5014BA1C8649}"/>
              </a:ext>
            </a:extLst>
          </p:cNvPr>
          <p:cNvSpPr txBox="1"/>
          <p:nvPr/>
        </p:nvSpPr>
        <p:spPr>
          <a:xfrm>
            <a:off x="8732906" y="1389000"/>
            <a:ext cx="3413695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Key Findings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304% (3,965) </a:t>
            </a:r>
            <a:r>
              <a:rPr lang="en-US" sz="1600" b="1" dirty="0" smtClean="0"/>
              <a:t>Overall </a:t>
            </a:r>
            <a:r>
              <a:rPr lang="en-US" sz="1600" b="1" dirty="0"/>
              <a:t>increase in no. of students with no Anemia </a:t>
            </a:r>
            <a:endParaRPr lang="en-US" sz="1600" b="1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Boys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117.4% (1,423)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increase </a:t>
            </a:r>
            <a:endParaRPr lang="en-US" sz="1300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Girls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309.4% (1,717)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increase 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19.6% </a:t>
            </a:r>
            <a:r>
              <a:rPr lang="en-US" sz="1600" b="1" dirty="0" smtClean="0">
                <a:solidFill>
                  <a:srgbClr val="FF0000"/>
                </a:solidFill>
              </a:rPr>
              <a:t>(476)</a:t>
            </a:r>
            <a:r>
              <a:rPr lang="en-US" sz="1600" dirty="0" smtClean="0"/>
              <a:t> </a:t>
            </a:r>
            <a:r>
              <a:rPr lang="en-US" sz="1600" b="1" dirty="0" smtClean="0"/>
              <a:t>decrease in Mild Anemia</a:t>
            </a:r>
            <a:endParaRPr lang="en-US" sz="1600" dirty="0" smtClean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Boys – </a:t>
            </a:r>
            <a:r>
              <a:rPr lang="en-US" sz="1300" b="1" dirty="0" smtClean="0">
                <a:solidFill>
                  <a:srgbClr val="FF0000"/>
                </a:solidFill>
              </a:rPr>
              <a:t> 2% (21)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smtClean="0"/>
              <a:t>increase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Girls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FF0000"/>
                </a:solidFill>
              </a:rPr>
              <a:t>33.2% (455)</a:t>
            </a:r>
            <a:r>
              <a:rPr lang="en-US" sz="1300" dirty="0"/>
              <a:t> </a:t>
            </a:r>
            <a:r>
              <a:rPr lang="en-US" sz="1300" dirty="0" smtClean="0"/>
              <a:t>increase</a:t>
            </a:r>
            <a:endParaRPr lang="en-US" sz="1300" dirty="0"/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50.4% (3,264) </a:t>
            </a:r>
            <a:r>
              <a:rPr lang="en-US" sz="1600" b="1" dirty="0"/>
              <a:t>decrease in Moderate Anemia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Boys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57.3% (1,348) </a:t>
            </a:r>
            <a:r>
              <a:rPr lang="en-US" sz="1300" dirty="0"/>
              <a:t>decrease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Girls – </a:t>
            </a:r>
            <a:r>
              <a:rPr lang="en-US" sz="1300" b="1" dirty="0">
                <a:solidFill>
                  <a:srgbClr val="00B050"/>
                </a:solidFill>
              </a:rPr>
              <a:t> 46.5% (1,916) </a:t>
            </a:r>
            <a:r>
              <a:rPr lang="en-US" sz="1300" dirty="0"/>
              <a:t>decrease 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 77.2% (352)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b="1" dirty="0"/>
              <a:t>decrease in Severe Anemia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Boys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82.8% (96)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decrease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Girls – </a:t>
            </a:r>
            <a:r>
              <a:rPr lang="en-US" sz="1300" b="1" dirty="0">
                <a:solidFill>
                  <a:srgbClr val="00B050"/>
                </a:solidFill>
              </a:rPr>
              <a:t>75.3% (256)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decrease </a:t>
            </a:r>
            <a:endParaRPr lang="en-US" sz="1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184712074"/>
              </p:ext>
            </p:extLst>
          </p:nvPr>
        </p:nvGraphicFramePr>
        <p:xfrm>
          <a:off x="106326" y="1389000"/>
          <a:ext cx="4348715" cy="509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440683404"/>
              </p:ext>
            </p:extLst>
          </p:nvPr>
        </p:nvGraphicFramePr>
        <p:xfrm>
          <a:off x="4540103" y="1385135"/>
          <a:ext cx="4192804" cy="509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A1A73A6-1D5E-4075-8570-41A1CFB4D93D}"/>
              </a:ext>
            </a:extLst>
          </p:cNvPr>
          <p:cNvSpPr txBox="1"/>
          <p:nvPr/>
        </p:nvSpPr>
        <p:spPr>
          <a:xfrm>
            <a:off x="1286539" y="262407"/>
            <a:ext cx="919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Comparison – </a:t>
            </a:r>
            <a:r>
              <a:rPr lang="en-US" sz="2800" b="1" dirty="0" err="1" smtClean="0"/>
              <a:t>Rayagada</a:t>
            </a:r>
            <a:r>
              <a:rPr lang="en-US" sz="2800" b="1" dirty="0" smtClean="0"/>
              <a:t> </a:t>
            </a:r>
            <a:r>
              <a:rPr lang="en-US" sz="2000" b="1" dirty="0" smtClean="0"/>
              <a:t>(of 11,126 </a:t>
            </a:r>
            <a:r>
              <a:rPr lang="en-US" sz="2000" b="1" dirty="0"/>
              <a:t>students </a:t>
            </a:r>
            <a:r>
              <a:rPr lang="en-US" sz="2000" b="1" dirty="0" smtClean="0"/>
              <a:t>retested)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83464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68FC55E-5D49-4649-8E86-2F7EE602554B}"/>
              </a:ext>
            </a:extLst>
          </p:cNvPr>
          <p:cNvSpPr txBox="1"/>
          <p:nvPr/>
        </p:nvSpPr>
        <p:spPr>
          <a:xfrm>
            <a:off x="8404728" y="1211359"/>
            <a:ext cx="368846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 Findings</a:t>
            </a:r>
            <a:r>
              <a:rPr lang="en-US" b="1" dirty="0"/>
              <a:t>: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75% (1,728) </a:t>
            </a:r>
            <a:r>
              <a:rPr lang="en-US" sz="1600" b="1" dirty="0"/>
              <a:t>Overall increase in no. of students with no Anemia </a:t>
            </a:r>
            <a:endParaRPr lang="en-US" sz="1600" b="1" dirty="0" smtClean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Boys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78.5% (883)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increase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00B050"/>
                </a:solidFill>
              </a:rPr>
              <a:t>71.7% (845)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increase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00B050"/>
                </a:solidFill>
              </a:rPr>
              <a:t>8.7% (218) </a:t>
            </a:r>
            <a:r>
              <a:rPr lang="en-US" sz="1600" b="1" dirty="0"/>
              <a:t>decrease in Mild </a:t>
            </a:r>
            <a:r>
              <a:rPr lang="en-US" sz="1600" b="1" dirty="0" smtClean="0"/>
              <a:t>Anemia</a:t>
            </a:r>
            <a:endParaRPr lang="en-US" sz="1600" b="1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Boys – </a:t>
            </a:r>
            <a:r>
              <a:rPr lang="en-US" sz="1600" b="1" dirty="0">
                <a:solidFill>
                  <a:srgbClr val="00B050"/>
                </a:solidFill>
              </a:rPr>
              <a:t>21.2% (190)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in Mild Anemic </a:t>
            </a:r>
            <a:r>
              <a:rPr lang="en-US" sz="1600" dirty="0" smtClean="0"/>
              <a:t>Students</a:t>
            </a:r>
            <a:endParaRPr lang="en-U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00B050"/>
                </a:solidFill>
              </a:rPr>
              <a:t>1.7% (28)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/>
              <a:t>decrease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40.5% (1,434) </a:t>
            </a:r>
            <a:r>
              <a:rPr lang="en-US" sz="1600" b="1" dirty="0" smtClean="0"/>
              <a:t>decrease in Moderate Anemia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Boys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58.7% (671) </a:t>
            </a:r>
            <a:r>
              <a:rPr lang="en-US" sz="1600" dirty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Girls – </a:t>
            </a:r>
            <a:r>
              <a:rPr lang="en-US" sz="1600" b="1" dirty="0">
                <a:solidFill>
                  <a:srgbClr val="00B050"/>
                </a:solidFill>
              </a:rPr>
              <a:t>31.8% (763) </a:t>
            </a:r>
            <a:r>
              <a:rPr lang="en-US" sz="1600" dirty="0"/>
              <a:t>decrease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53.5% (76) </a:t>
            </a:r>
            <a:r>
              <a:rPr lang="en-US" sz="1600" b="1" dirty="0"/>
              <a:t>decrease in Severe </a:t>
            </a:r>
            <a:r>
              <a:rPr lang="en-US" sz="1600" b="1" dirty="0" smtClean="0"/>
              <a:t>Anemia</a:t>
            </a:r>
            <a:endParaRPr lang="en-US" sz="1600" b="1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/>
              <a:t>Boys – </a:t>
            </a:r>
            <a:r>
              <a:rPr lang="en-US" sz="1600" b="1" dirty="0">
                <a:solidFill>
                  <a:srgbClr val="00B050"/>
                </a:solidFill>
              </a:rPr>
              <a:t>81.5% (22)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Girls </a:t>
            </a:r>
            <a:r>
              <a:rPr lang="en-US" sz="1600" b="1" dirty="0"/>
              <a:t>– </a:t>
            </a:r>
            <a:r>
              <a:rPr lang="en-US" sz="1600" b="1" dirty="0">
                <a:solidFill>
                  <a:srgbClr val="00B050"/>
                </a:solidFill>
              </a:rPr>
              <a:t>47% (54)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/>
              <a:t>decrease 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xmlns="" val="311294764"/>
              </p:ext>
            </p:extLst>
          </p:nvPr>
        </p:nvGraphicFramePr>
        <p:xfrm>
          <a:off x="129673" y="1200727"/>
          <a:ext cx="4031672" cy="532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2849102767"/>
              </p:ext>
            </p:extLst>
          </p:nvPr>
        </p:nvGraphicFramePr>
        <p:xfrm>
          <a:off x="4281055" y="1200727"/>
          <a:ext cx="4003963" cy="532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A1A73A6-1D5E-4075-8570-41A1CFB4D93D}"/>
              </a:ext>
            </a:extLst>
          </p:cNvPr>
          <p:cNvSpPr txBox="1"/>
          <p:nvPr/>
        </p:nvSpPr>
        <p:spPr>
          <a:xfrm>
            <a:off x="1191691" y="326203"/>
            <a:ext cx="11000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Comparison – </a:t>
            </a:r>
            <a:r>
              <a:rPr lang="en-US" sz="2800" b="1" dirty="0" err="1" smtClean="0"/>
              <a:t>Keonjhar</a:t>
            </a:r>
            <a:r>
              <a:rPr lang="en-US" sz="2800" b="1" dirty="0" smtClean="0"/>
              <a:t> </a:t>
            </a:r>
            <a:r>
              <a:rPr lang="en-US" sz="2000" b="1" dirty="0" smtClean="0"/>
              <a:t>(of 8,487 </a:t>
            </a:r>
            <a:r>
              <a:rPr lang="en-US" sz="2000" b="1" dirty="0"/>
              <a:t>students </a:t>
            </a:r>
            <a:r>
              <a:rPr lang="en-US" sz="2000" b="1" dirty="0" smtClean="0"/>
              <a:t>retested)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6993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68FC55E-5D49-4649-8E86-2F7EE602554B}"/>
              </a:ext>
            </a:extLst>
          </p:cNvPr>
          <p:cNvSpPr txBox="1"/>
          <p:nvPr/>
        </p:nvSpPr>
        <p:spPr>
          <a:xfrm>
            <a:off x="8328892" y="1332526"/>
            <a:ext cx="374303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 Findings</a:t>
            </a:r>
            <a:r>
              <a:rPr lang="en-US" b="1" dirty="0"/>
              <a:t>: </a:t>
            </a:r>
            <a:endParaRPr lang="en-US" b="1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B050"/>
                </a:solidFill>
              </a:rPr>
              <a:t>184.6% (2,870) </a:t>
            </a:r>
            <a:r>
              <a:rPr lang="en-US" sz="1600" b="1" dirty="0" smtClean="0"/>
              <a:t>Overall increase in no. of students with no Anemia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 smtClean="0"/>
              <a:t>Boys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129.3% (1,162)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increase </a:t>
            </a:r>
            <a:endParaRPr lang="en-US" sz="1300" dirty="0" smtClean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 smtClean="0"/>
              <a:t>Girls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260.4% (1,708)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 smtClean="0"/>
              <a:t>increase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4.2% (80)</a:t>
            </a:r>
            <a:r>
              <a:rPr lang="en-US" sz="1600" b="1" dirty="0" smtClean="0"/>
              <a:t> increase in Mild Anemic Students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 smtClean="0"/>
              <a:t>Boys </a:t>
            </a:r>
            <a:r>
              <a:rPr lang="en-US" sz="1300" b="1" dirty="0"/>
              <a:t>– </a:t>
            </a:r>
            <a:r>
              <a:rPr lang="en-US" sz="1300" b="1" dirty="0">
                <a:solidFill>
                  <a:srgbClr val="00B050"/>
                </a:solidFill>
              </a:rPr>
              <a:t>6.3% (47)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/>
              <a:t>Girls – </a:t>
            </a:r>
            <a:r>
              <a:rPr lang="en-US" sz="1300" b="1" dirty="0">
                <a:solidFill>
                  <a:srgbClr val="FF0000"/>
                </a:solidFill>
              </a:rPr>
              <a:t>11.1% (127)</a:t>
            </a:r>
            <a:r>
              <a:rPr lang="en-US" sz="1300" dirty="0"/>
              <a:t> </a:t>
            </a:r>
            <a:r>
              <a:rPr lang="en-US" sz="1300" dirty="0" smtClean="0"/>
              <a:t>increase</a:t>
            </a:r>
            <a:endParaRPr lang="en-US" sz="13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55.1% (2,673) </a:t>
            </a:r>
            <a:r>
              <a:rPr lang="en-US" sz="1600" b="1" dirty="0"/>
              <a:t>decrease in Moderate Anemic </a:t>
            </a:r>
            <a:r>
              <a:rPr lang="en-US" sz="1600" b="1" dirty="0" smtClean="0"/>
              <a:t>Students</a:t>
            </a:r>
            <a:endParaRPr lang="en-US" sz="1600" b="1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/>
              <a:t>Boys – </a:t>
            </a:r>
            <a:r>
              <a:rPr lang="en-US" sz="1300" b="1" dirty="0">
                <a:solidFill>
                  <a:srgbClr val="00B050"/>
                </a:solidFill>
              </a:rPr>
              <a:t>59.5% (1,024) </a:t>
            </a:r>
            <a:r>
              <a:rPr lang="en-US" sz="1300" dirty="0"/>
              <a:t>decrease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/>
              <a:t>Girls – </a:t>
            </a:r>
            <a:r>
              <a:rPr lang="en-US" sz="1300" b="1" dirty="0">
                <a:solidFill>
                  <a:srgbClr val="00B050"/>
                </a:solidFill>
              </a:rPr>
              <a:t>52.7% (1,649) </a:t>
            </a:r>
            <a:r>
              <a:rPr lang="en-US" sz="1300" dirty="0" smtClean="0"/>
              <a:t>decrease</a:t>
            </a:r>
            <a:endParaRPr lang="en-US" sz="13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50"/>
                </a:solidFill>
              </a:rPr>
              <a:t>69.4% (277) </a:t>
            </a:r>
            <a:r>
              <a:rPr lang="en-US" sz="1600" b="1" dirty="0"/>
              <a:t>decrease in Severe Anemic </a:t>
            </a:r>
            <a:r>
              <a:rPr lang="en-US" sz="1600" b="1" dirty="0" smtClean="0"/>
              <a:t>Students</a:t>
            </a:r>
            <a:endParaRPr lang="en-US" sz="1600" b="1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/>
              <a:t>Boys – </a:t>
            </a:r>
            <a:r>
              <a:rPr lang="en-US" sz="1300" b="1" dirty="0">
                <a:solidFill>
                  <a:srgbClr val="00B050"/>
                </a:solidFill>
              </a:rPr>
              <a:t>79.8% (91)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 smtClean="0"/>
              <a:t>decrease</a:t>
            </a:r>
            <a:endParaRPr lang="en-US" sz="13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300" b="1" dirty="0"/>
              <a:t>Girls – </a:t>
            </a:r>
            <a:r>
              <a:rPr lang="en-US" sz="1300" b="1" dirty="0">
                <a:solidFill>
                  <a:srgbClr val="00B050"/>
                </a:solidFill>
              </a:rPr>
              <a:t>65.3% (186)</a:t>
            </a:r>
            <a:r>
              <a:rPr lang="en-US" sz="1300" dirty="0">
                <a:solidFill>
                  <a:srgbClr val="00B050"/>
                </a:solidFill>
              </a:rPr>
              <a:t> </a:t>
            </a:r>
            <a:r>
              <a:rPr lang="en-US" sz="1300" dirty="0"/>
              <a:t>decrease </a:t>
            </a:r>
            <a:endParaRPr lang="en-US" sz="1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030866983"/>
              </p:ext>
            </p:extLst>
          </p:nvPr>
        </p:nvGraphicFramePr>
        <p:xfrm>
          <a:off x="166256" y="1304818"/>
          <a:ext cx="3976254" cy="513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xmlns="" val="1416884329"/>
              </p:ext>
            </p:extLst>
          </p:nvPr>
        </p:nvGraphicFramePr>
        <p:xfrm>
          <a:off x="4289137" y="1285888"/>
          <a:ext cx="3893128" cy="5157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35764" y="1332526"/>
            <a:ext cx="33528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IN" b="1" dirty="0" smtClean="0">
                <a:solidFill>
                  <a:prstClr val="black"/>
                </a:solidFill>
              </a:rPr>
              <a:t>HB Category classification-2020</a:t>
            </a:r>
            <a:endParaRPr lang="en-IN" b="1" dirty="0">
              <a:solidFill>
                <a:prstClr val="black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A1A73A6-1D5E-4075-8570-41A1CFB4D93D}"/>
              </a:ext>
            </a:extLst>
          </p:cNvPr>
          <p:cNvSpPr txBox="1"/>
          <p:nvPr/>
        </p:nvSpPr>
        <p:spPr>
          <a:xfrm>
            <a:off x="1138528" y="368733"/>
            <a:ext cx="11713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Comparison – </a:t>
            </a:r>
            <a:r>
              <a:rPr lang="en-US" sz="2800" b="1" dirty="0" err="1" smtClean="0"/>
              <a:t>Koraput</a:t>
            </a:r>
            <a:r>
              <a:rPr lang="en-US" sz="2800" b="1" dirty="0" smtClean="0"/>
              <a:t> </a:t>
            </a:r>
            <a:r>
              <a:rPr lang="en-US" sz="2000" b="1" dirty="0" smtClean="0"/>
              <a:t>(of 8,707 </a:t>
            </a:r>
            <a:r>
              <a:rPr lang="en-US" sz="2000" b="1" dirty="0" err="1" smtClean="0"/>
              <a:t>studnets</a:t>
            </a:r>
            <a:r>
              <a:rPr lang="en-US" sz="2000" b="1" dirty="0" smtClean="0"/>
              <a:t> retested)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90841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531920-DC4E-46B2-A59E-8FA3FF21A4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44058" y="128262"/>
            <a:ext cx="9606708" cy="727586"/>
          </a:xfrm>
        </p:spPr>
        <p:txBody>
          <a:bodyPr/>
          <a:lstStyle/>
          <a:p>
            <a:pPr algn="l"/>
            <a:r>
              <a:rPr lang="en-US" sz="2400" dirty="0"/>
              <a:t>Analysis of Treatment provided to Students identified as ‘Mild’ and ‘Moderate’ Anaemic in </a:t>
            </a:r>
            <a:r>
              <a:rPr lang="en-US" sz="2400" dirty="0" smtClean="0"/>
              <a:t>2018</a:t>
            </a:r>
            <a:endParaRPr lang="en-US" sz="24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9419FAAC-B1E8-48D4-8F34-81FCB119F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9204874"/>
              </p:ext>
            </p:extLst>
          </p:nvPr>
        </p:nvGraphicFramePr>
        <p:xfrm>
          <a:off x="482881" y="1685696"/>
          <a:ext cx="11709116" cy="504072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881276">
                  <a:extLst>
                    <a:ext uri="{9D8B030D-6E8A-4147-A177-3AD203B41FA5}">
                      <a16:colId xmlns:a16="http://schemas.microsoft.com/office/drawing/2014/main" xmlns="" val="2907761082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667747177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332848970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3499901439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918841120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1252423637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976348657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2620261075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3376984053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1042571218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238613686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1140928694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3427174861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2970107249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3589100064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1933808912"/>
                    </a:ext>
                  </a:extLst>
                </a:gridCol>
                <a:gridCol w="551740">
                  <a:extLst>
                    <a:ext uri="{9D8B030D-6E8A-4147-A177-3AD203B41FA5}">
                      <a16:colId xmlns:a16="http://schemas.microsoft.com/office/drawing/2014/main" xmlns="" val="3003424525"/>
                    </a:ext>
                  </a:extLst>
                </a:gridCol>
              </a:tblGrid>
              <a:tr h="328265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Particulars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Gajapati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Kandhamal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Keonjhar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Koraput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Rayagada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5114763"/>
                  </a:ext>
                </a:extLst>
              </a:tr>
              <a:tr h="996087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Mild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Moderate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Mild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Moderate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Mild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Moderate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Mild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Moderate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Mild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Moderate Anaemia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095274"/>
                  </a:ext>
                </a:extLst>
              </a:tr>
              <a:tr h="546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Students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identified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as mild and moderate in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2018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1,908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2,578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2,207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3,414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5,621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2,499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3,543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6,042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1,899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4,854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6,753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2,432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6,471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8,903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29,897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0527443"/>
                  </a:ext>
                </a:extLst>
              </a:tr>
              <a:tr h="61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Students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treated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with daily IFA tablets for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anaemia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1,188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1,587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2,073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3,249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5,322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1,844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2,614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4,458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1,287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3,367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4,654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1,774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5,025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6,799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22,820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8558831"/>
                  </a:ext>
                </a:extLst>
              </a:tr>
              <a:tr h="546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% of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Students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treated with daily IFA tablets for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anaemia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59.55%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62.26%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61.56%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93.93%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95.17%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94.68%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73.79%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73.78%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73.78%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67.77%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69.37%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68.92%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72.94%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77.65%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76.37%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76.33%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2838805"/>
                  </a:ext>
                </a:extLst>
              </a:tr>
              <a:tr h="546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Avg. days the student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was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treated with daily IFA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tab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1064567"/>
                  </a:ext>
                </a:extLst>
              </a:tr>
              <a:tr h="2972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No. of students with discontinuation/break of IFA consumption within 90 days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1,223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2,028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1,236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1,675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1,131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1,609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349537"/>
                  </a:ext>
                </a:extLst>
              </a:tr>
              <a:tr h="546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% of students with discontinuation/break of IFA consumption within 90 days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3.88%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2.62%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2.95%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13.05%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12.42%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12.67%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32.21%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34.52%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33.57%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23.12%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25.46%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24.80%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19.65%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17.48%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18.07%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20.40%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597839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82881" y="1039365"/>
            <a:ext cx="11709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As per the program design: Students identified as ‘moderate’ or ’mild’ are given 90 days of daily </a:t>
            </a:r>
            <a:r>
              <a:rPr lang="en-US" dirty="0" smtClean="0"/>
              <a:t>IFA tab </a:t>
            </a:r>
            <a:r>
              <a:rPr lang="en-US" dirty="0"/>
              <a:t>with an assumption that this will improve their </a:t>
            </a:r>
            <a:r>
              <a:rPr lang="en-US" dirty="0" err="1"/>
              <a:t>anaemia</a:t>
            </a:r>
            <a:r>
              <a:rPr lang="en-US" dirty="0"/>
              <a:t> status of students. </a:t>
            </a:r>
          </a:p>
        </p:txBody>
      </p:sp>
    </p:spTree>
    <p:extLst>
      <p:ext uri="{BB962C8B-B14F-4D97-AF65-F5344CB8AC3E}">
        <p14:creationId xmlns:p14="http://schemas.microsoft.com/office/powerpoint/2010/main" xmlns="" val="3073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531920-DC4E-46B2-A59E-8FA3FF21A4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82233" y="188503"/>
            <a:ext cx="9558669" cy="668593"/>
          </a:xfrm>
        </p:spPr>
        <p:txBody>
          <a:bodyPr/>
          <a:lstStyle/>
          <a:p>
            <a:pPr algn="l"/>
            <a:r>
              <a:rPr lang="en-US" sz="2400" dirty="0"/>
              <a:t>Analysis of treatment </a:t>
            </a:r>
            <a:r>
              <a:rPr lang="en-US" sz="2400" dirty="0" smtClean="0"/>
              <a:t>provided in 2020 </a:t>
            </a:r>
            <a:r>
              <a:rPr lang="en-US" sz="2400" dirty="0" smtClean="0"/>
              <a:t>to students </a:t>
            </a:r>
            <a:r>
              <a:rPr lang="en-US" sz="2400" dirty="0"/>
              <a:t>identified as severe Anaemia in </a:t>
            </a:r>
            <a:r>
              <a:rPr lang="en-US" sz="2400" dirty="0" smtClean="0"/>
              <a:t>2018</a:t>
            </a: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68315C4B-154C-402F-841F-4F4BFE40A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8031871"/>
              </p:ext>
            </p:extLst>
          </p:nvPr>
        </p:nvGraphicFramePr>
        <p:xfrm>
          <a:off x="1382233" y="1397235"/>
          <a:ext cx="10664577" cy="2720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798">
                  <a:extLst>
                    <a:ext uri="{9D8B030D-6E8A-4147-A177-3AD203B41FA5}">
                      <a16:colId xmlns:a16="http://schemas.microsoft.com/office/drawing/2014/main" xmlns="" val="3699783129"/>
                    </a:ext>
                  </a:extLst>
                </a:gridCol>
                <a:gridCol w="1138757">
                  <a:extLst>
                    <a:ext uri="{9D8B030D-6E8A-4147-A177-3AD203B41FA5}">
                      <a16:colId xmlns:a16="http://schemas.microsoft.com/office/drawing/2014/main" xmlns="" val="1970504170"/>
                    </a:ext>
                  </a:extLst>
                </a:gridCol>
                <a:gridCol w="1361275">
                  <a:extLst>
                    <a:ext uri="{9D8B030D-6E8A-4147-A177-3AD203B41FA5}">
                      <a16:colId xmlns:a16="http://schemas.microsoft.com/office/drawing/2014/main" xmlns="" val="1099726522"/>
                    </a:ext>
                  </a:extLst>
                </a:gridCol>
                <a:gridCol w="1439809">
                  <a:extLst>
                    <a:ext uri="{9D8B030D-6E8A-4147-A177-3AD203B41FA5}">
                      <a16:colId xmlns:a16="http://schemas.microsoft.com/office/drawing/2014/main" xmlns="" val="5781992"/>
                    </a:ext>
                  </a:extLst>
                </a:gridCol>
                <a:gridCol w="1295829">
                  <a:extLst>
                    <a:ext uri="{9D8B030D-6E8A-4147-A177-3AD203B41FA5}">
                      <a16:colId xmlns:a16="http://schemas.microsoft.com/office/drawing/2014/main" xmlns="" val="3817068574"/>
                    </a:ext>
                  </a:extLst>
                </a:gridCol>
                <a:gridCol w="1217292">
                  <a:extLst>
                    <a:ext uri="{9D8B030D-6E8A-4147-A177-3AD203B41FA5}">
                      <a16:colId xmlns:a16="http://schemas.microsoft.com/office/drawing/2014/main" xmlns="" val="1979983407"/>
                    </a:ext>
                  </a:extLst>
                </a:gridCol>
                <a:gridCol w="1305817">
                  <a:extLst>
                    <a:ext uri="{9D8B030D-6E8A-4147-A177-3AD203B41FA5}">
                      <a16:colId xmlns:a16="http://schemas.microsoft.com/office/drawing/2014/main" xmlns="" val="2660910600"/>
                    </a:ext>
                  </a:extLst>
                </a:gridCol>
              </a:tblGrid>
              <a:tr h="57807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Particulars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Gajapati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Kandhamal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Keonjhar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Koraput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Rayagada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7059336"/>
                  </a:ext>
                </a:extLst>
              </a:tr>
              <a:tr h="6651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No. of student identified as severe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609951"/>
                  </a:ext>
                </a:extLst>
              </a:tr>
              <a:tr h="6651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Students been referred for treatment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0320627"/>
                  </a:ext>
                </a:extLst>
              </a:tr>
              <a:tr h="6651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Student % referred for treatment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21.66%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013398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90EA409-8E50-4400-85E9-0BA705731D9D}"/>
              </a:ext>
            </a:extLst>
          </p:cNvPr>
          <p:cNvSpPr txBox="1"/>
          <p:nvPr/>
        </p:nvSpPr>
        <p:spPr>
          <a:xfrm>
            <a:off x="1382232" y="4382991"/>
            <a:ext cx="10664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per </a:t>
            </a:r>
            <a:r>
              <a:rPr lang="en-US" sz="2000" dirty="0" smtClean="0"/>
              <a:t>the findings</a:t>
            </a:r>
            <a:r>
              <a:rPr lang="en-US" sz="2000" dirty="0"/>
              <a:t>, only 5.68% of the ‘severe’ anemic students had been referred to the nearest CHC/district hospital for </a:t>
            </a:r>
            <a:r>
              <a:rPr lang="en-US" sz="2000" dirty="0" smtClean="0"/>
              <a:t>treatment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4520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531920-DC4E-46B2-A59E-8FA3FF21A4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44009" y="117987"/>
            <a:ext cx="9824484" cy="727586"/>
          </a:xfrm>
        </p:spPr>
        <p:txBody>
          <a:bodyPr/>
          <a:lstStyle/>
          <a:p>
            <a:pPr algn="l"/>
            <a:r>
              <a:rPr lang="en-US" sz="2400" dirty="0" smtClean="0"/>
              <a:t>Treatment </a:t>
            </a:r>
            <a:r>
              <a:rPr lang="en-US" sz="2400" dirty="0"/>
              <a:t>provided to Students identified as Mild and Moderate Anaemia in </a:t>
            </a:r>
            <a:r>
              <a:rPr lang="en-US" sz="2400" dirty="0" smtClean="0"/>
              <a:t>2018 </a:t>
            </a:r>
            <a:r>
              <a:rPr lang="en-US" sz="2400" dirty="0"/>
              <a:t>– Reasons for Discontinuation ( </a:t>
            </a:r>
            <a:r>
              <a:rPr lang="en-US" sz="2400" dirty="0" smtClean="0"/>
              <a:t>top </a:t>
            </a:r>
            <a:r>
              <a:rPr lang="en-US" sz="2400" dirty="0"/>
              <a:t>3 reasons)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8289AB97-5EE6-495C-8B9E-B7E882F32D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8521077"/>
              </p:ext>
            </p:extLst>
          </p:nvPr>
        </p:nvGraphicFramePr>
        <p:xfrm>
          <a:off x="336397" y="2974497"/>
          <a:ext cx="11519206" cy="3485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8219">
                  <a:extLst>
                    <a:ext uri="{9D8B030D-6E8A-4147-A177-3AD203B41FA5}">
                      <a16:colId xmlns:a16="http://schemas.microsoft.com/office/drawing/2014/main" xmlns="" val="1203839956"/>
                    </a:ext>
                  </a:extLst>
                </a:gridCol>
                <a:gridCol w="2649785">
                  <a:extLst>
                    <a:ext uri="{9D8B030D-6E8A-4147-A177-3AD203B41FA5}">
                      <a16:colId xmlns:a16="http://schemas.microsoft.com/office/drawing/2014/main" xmlns="" val="105656998"/>
                    </a:ext>
                  </a:extLst>
                </a:gridCol>
                <a:gridCol w="3017811">
                  <a:extLst>
                    <a:ext uri="{9D8B030D-6E8A-4147-A177-3AD203B41FA5}">
                      <a16:colId xmlns:a16="http://schemas.microsoft.com/office/drawing/2014/main" xmlns="" val="1079419633"/>
                    </a:ext>
                  </a:extLst>
                </a:gridCol>
                <a:gridCol w="2723391">
                  <a:extLst>
                    <a:ext uri="{9D8B030D-6E8A-4147-A177-3AD203B41FA5}">
                      <a16:colId xmlns:a16="http://schemas.microsoft.com/office/drawing/2014/main" xmlns="" val="887688119"/>
                    </a:ext>
                  </a:extLst>
                </a:gridCol>
              </a:tblGrid>
              <a:tr h="551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Enumerator did not record any response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2,303 (7.7 %)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4,694 (15.70 %)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6,997 (23.40 %)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2699249"/>
                  </a:ext>
                </a:extLst>
              </a:tr>
              <a:tr h="551386">
                <a:tc>
                  <a:txBody>
                    <a:bodyPr/>
                    <a:lstStyle/>
                    <a:p>
                      <a:pPr marL="0" marR="0" lvl="0" indent="0" algn="l" defTabSz="9905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 reason given for discontinuation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1,156 (3.87 %)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2,082 (6.96 %)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3,238 (10.83 %)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21867956"/>
                  </a:ext>
                </a:extLst>
              </a:tr>
              <a:tr h="551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Medicine not available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 (1.92 %)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1,416 (4.74 %)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1,988 (6.65 %)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3003448"/>
                  </a:ext>
                </a:extLst>
              </a:tr>
              <a:tr h="551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No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Anaemia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(0.82 %)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(1.59 %)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 (2.41 %)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47888753"/>
                  </a:ext>
                </a:extLst>
              </a:tr>
              <a:tr h="551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Student not interested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(0.05 %)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(0.06 %) 13097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(0.11 %)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59634888"/>
                  </a:ext>
                </a:extLst>
              </a:tr>
              <a:tr h="55138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Total students identified as mild and moderate in </a:t>
                      </a:r>
                      <a:r>
                        <a:rPr lang="en-US" sz="1800" b="1" u="none" strike="noStrike" dirty="0" smtClean="0">
                          <a:effectLst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7447654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4C8C5CA-AC6E-4521-B65B-1095C7B0EB9C}"/>
              </a:ext>
            </a:extLst>
          </p:cNvPr>
          <p:cNvGraphicFramePr>
            <a:graphicFrameLocks noGrp="1"/>
          </p:cNvGraphicFramePr>
          <p:nvPr/>
        </p:nvGraphicFramePr>
        <p:xfrm>
          <a:off x="336397" y="1931250"/>
          <a:ext cx="11519206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8219">
                  <a:extLst>
                    <a:ext uri="{9D8B030D-6E8A-4147-A177-3AD203B41FA5}">
                      <a16:colId xmlns:a16="http://schemas.microsoft.com/office/drawing/2014/main" xmlns="" val="514772740"/>
                    </a:ext>
                  </a:extLst>
                </a:gridCol>
                <a:gridCol w="2649785">
                  <a:extLst>
                    <a:ext uri="{9D8B030D-6E8A-4147-A177-3AD203B41FA5}">
                      <a16:colId xmlns:a16="http://schemas.microsoft.com/office/drawing/2014/main" xmlns="" val="498713517"/>
                    </a:ext>
                  </a:extLst>
                </a:gridCol>
                <a:gridCol w="3017811">
                  <a:extLst>
                    <a:ext uri="{9D8B030D-6E8A-4147-A177-3AD203B41FA5}">
                      <a16:colId xmlns:a16="http://schemas.microsoft.com/office/drawing/2014/main" xmlns="" val="581908098"/>
                    </a:ext>
                  </a:extLst>
                </a:gridCol>
                <a:gridCol w="2723391">
                  <a:extLst>
                    <a:ext uri="{9D8B030D-6E8A-4147-A177-3AD203B41FA5}">
                      <a16:colId xmlns:a16="http://schemas.microsoft.com/office/drawing/2014/main" xmlns="" val="2173112370"/>
                    </a:ext>
                  </a:extLst>
                </a:gridCol>
              </a:tblGrid>
              <a:tr h="281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No discontinuation </a:t>
                      </a:r>
                    </a:p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(Treatment ongoing or completed)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5,368 (17.96 %)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11,432 (38.24 %)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16,800 (56.2 %)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46355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C247E873-C194-4868-84F1-A4492DB66CE4}"/>
              </a:ext>
            </a:extLst>
          </p:cNvPr>
          <p:cNvGraphicFramePr>
            <a:graphicFrameLocks noGrp="1"/>
          </p:cNvGraphicFramePr>
          <p:nvPr/>
        </p:nvGraphicFramePr>
        <p:xfrm>
          <a:off x="3464616" y="1436643"/>
          <a:ext cx="8390987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9785">
                  <a:extLst>
                    <a:ext uri="{9D8B030D-6E8A-4147-A177-3AD203B41FA5}">
                      <a16:colId xmlns:a16="http://schemas.microsoft.com/office/drawing/2014/main" xmlns="" val="1270333591"/>
                    </a:ext>
                  </a:extLst>
                </a:gridCol>
                <a:gridCol w="3017811">
                  <a:extLst>
                    <a:ext uri="{9D8B030D-6E8A-4147-A177-3AD203B41FA5}">
                      <a16:colId xmlns:a16="http://schemas.microsoft.com/office/drawing/2014/main" xmlns="" val="79657590"/>
                    </a:ext>
                  </a:extLst>
                </a:gridCol>
                <a:gridCol w="2723391">
                  <a:extLst>
                    <a:ext uri="{9D8B030D-6E8A-4147-A177-3AD203B41FA5}">
                      <a16:colId xmlns:a16="http://schemas.microsoft.com/office/drawing/2014/main" xmlns="" val="1945916169"/>
                    </a:ext>
                  </a:extLst>
                </a:gridCol>
              </a:tblGrid>
              <a:tr h="2810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Mild </a:t>
                      </a:r>
                      <a:r>
                        <a:rPr lang="en-US" sz="1800" b="1" u="none" strike="noStrike" dirty="0" err="1">
                          <a:effectLst/>
                        </a:rPr>
                        <a:t>Anaemia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Moderate </a:t>
                      </a:r>
                      <a:r>
                        <a:rPr lang="en-US" sz="1800" b="1" u="none" strike="noStrike" dirty="0" err="1">
                          <a:effectLst/>
                        </a:rPr>
                        <a:t>Anaemia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2707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29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531920-DC4E-46B2-A59E-8FA3FF21A4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467293" y="212440"/>
            <a:ext cx="9090838" cy="668593"/>
          </a:xfrm>
        </p:spPr>
        <p:txBody>
          <a:bodyPr/>
          <a:lstStyle/>
          <a:p>
            <a:pPr algn="l"/>
            <a:r>
              <a:rPr lang="en-US" sz="2400" dirty="0"/>
              <a:t>Analysis of treatment provided </a:t>
            </a:r>
            <a:r>
              <a:rPr lang="en-US" sz="2400" dirty="0" smtClean="0"/>
              <a:t>to </a:t>
            </a:r>
            <a:r>
              <a:rPr lang="en-US" sz="2400" dirty="0"/>
              <a:t>Students identified </a:t>
            </a:r>
            <a:r>
              <a:rPr lang="en-US" sz="2400" dirty="0" smtClean="0"/>
              <a:t>with severe </a:t>
            </a:r>
            <a:r>
              <a:rPr lang="en-US" sz="2400" dirty="0" err="1" smtClean="0"/>
              <a:t>anaemia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 smtClean="0"/>
              <a:t>2018</a:t>
            </a: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3DAD154-B072-494C-B3B3-80BD752AA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6536989"/>
              </p:ext>
            </p:extLst>
          </p:nvPr>
        </p:nvGraphicFramePr>
        <p:xfrm>
          <a:off x="152399" y="1245471"/>
          <a:ext cx="11888915" cy="4857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976">
                  <a:extLst>
                    <a:ext uri="{9D8B030D-6E8A-4147-A177-3AD203B41FA5}">
                      <a16:colId xmlns:a16="http://schemas.microsoft.com/office/drawing/2014/main" xmlns="" val="1944227222"/>
                    </a:ext>
                  </a:extLst>
                </a:gridCol>
                <a:gridCol w="1462351">
                  <a:extLst>
                    <a:ext uri="{9D8B030D-6E8A-4147-A177-3AD203B41FA5}">
                      <a16:colId xmlns:a16="http://schemas.microsoft.com/office/drawing/2014/main" xmlns="" val="1680948557"/>
                    </a:ext>
                  </a:extLst>
                </a:gridCol>
                <a:gridCol w="701928">
                  <a:extLst>
                    <a:ext uri="{9D8B030D-6E8A-4147-A177-3AD203B41FA5}">
                      <a16:colId xmlns:a16="http://schemas.microsoft.com/office/drawing/2014/main" xmlns="" val="3590892699"/>
                    </a:ext>
                  </a:extLst>
                </a:gridCol>
                <a:gridCol w="789670">
                  <a:extLst>
                    <a:ext uri="{9D8B030D-6E8A-4147-A177-3AD203B41FA5}">
                      <a16:colId xmlns:a16="http://schemas.microsoft.com/office/drawing/2014/main" xmlns="" val="293691896"/>
                    </a:ext>
                  </a:extLst>
                </a:gridCol>
                <a:gridCol w="701928">
                  <a:extLst>
                    <a:ext uri="{9D8B030D-6E8A-4147-A177-3AD203B41FA5}">
                      <a16:colId xmlns:a16="http://schemas.microsoft.com/office/drawing/2014/main" xmlns="" val="2663493075"/>
                    </a:ext>
                  </a:extLst>
                </a:gridCol>
                <a:gridCol w="789670">
                  <a:extLst>
                    <a:ext uri="{9D8B030D-6E8A-4147-A177-3AD203B41FA5}">
                      <a16:colId xmlns:a16="http://schemas.microsoft.com/office/drawing/2014/main" xmlns="" val="3838163623"/>
                    </a:ext>
                  </a:extLst>
                </a:gridCol>
                <a:gridCol w="701928">
                  <a:extLst>
                    <a:ext uri="{9D8B030D-6E8A-4147-A177-3AD203B41FA5}">
                      <a16:colId xmlns:a16="http://schemas.microsoft.com/office/drawing/2014/main" xmlns="" val="4165042625"/>
                    </a:ext>
                  </a:extLst>
                </a:gridCol>
                <a:gridCol w="789670">
                  <a:extLst>
                    <a:ext uri="{9D8B030D-6E8A-4147-A177-3AD203B41FA5}">
                      <a16:colId xmlns:a16="http://schemas.microsoft.com/office/drawing/2014/main" xmlns="" val="3595222661"/>
                    </a:ext>
                  </a:extLst>
                </a:gridCol>
                <a:gridCol w="701928">
                  <a:extLst>
                    <a:ext uri="{9D8B030D-6E8A-4147-A177-3AD203B41FA5}">
                      <a16:colId xmlns:a16="http://schemas.microsoft.com/office/drawing/2014/main" xmlns="" val="1555471043"/>
                    </a:ext>
                  </a:extLst>
                </a:gridCol>
                <a:gridCol w="789670">
                  <a:extLst>
                    <a:ext uri="{9D8B030D-6E8A-4147-A177-3AD203B41FA5}">
                      <a16:colId xmlns:a16="http://schemas.microsoft.com/office/drawing/2014/main" xmlns="" val="3707580376"/>
                    </a:ext>
                  </a:extLst>
                </a:gridCol>
                <a:gridCol w="701928">
                  <a:extLst>
                    <a:ext uri="{9D8B030D-6E8A-4147-A177-3AD203B41FA5}">
                      <a16:colId xmlns:a16="http://schemas.microsoft.com/office/drawing/2014/main" xmlns="" val="600340018"/>
                    </a:ext>
                  </a:extLst>
                </a:gridCol>
                <a:gridCol w="789670">
                  <a:extLst>
                    <a:ext uri="{9D8B030D-6E8A-4147-A177-3AD203B41FA5}">
                      <a16:colId xmlns:a16="http://schemas.microsoft.com/office/drawing/2014/main" xmlns="" val="1022523053"/>
                    </a:ext>
                  </a:extLst>
                </a:gridCol>
                <a:gridCol w="701928">
                  <a:extLst>
                    <a:ext uri="{9D8B030D-6E8A-4147-A177-3AD203B41FA5}">
                      <a16:colId xmlns:a16="http://schemas.microsoft.com/office/drawing/2014/main" xmlns="" val="1343645783"/>
                    </a:ext>
                  </a:extLst>
                </a:gridCol>
                <a:gridCol w="789670">
                  <a:extLst>
                    <a:ext uri="{9D8B030D-6E8A-4147-A177-3AD203B41FA5}">
                      <a16:colId xmlns:a16="http://schemas.microsoft.com/office/drawing/2014/main" xmlns="" val="1322058565"/>
                    </a:ext>
                  </a:extLst>
                </a:gridCol>
              </a:tblGrid>
              <a:tr h="367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Gajapati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Kandhamal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Keonjhar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Koraput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Rayagada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Grand 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8042237"/>
                  </a:ext>
                </a:extLst>
              </a:tr>
              <a:tr h="9227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Has the Student been referred for treatment of Severe Anaemia?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Hb</a:t>
                      </a:r>
                      <a:r>
                        <a:rPr lang="en-US" sz="1200" u="none" strike="noStrike" dirty="0">
                          <a:effectLst/>
                        </a:rPr>
                        <a:t> classification in 2020 for students identified as severe </a:t>
                      </a:r>
                      <a:r>
                        <a:rPr lang="en-US" sz="1200" u="none" strike="noStrike" dirty="0" err="1">
                          <a:effectLst/>
                        </a:rPr>
                        <a:t>aneamic</a:t>
                      </a:r>
                      <a:r>
                        <a:rPr lang="en-US" sz="1200" u="none" strike="noStrike" dirty="0">
                          <a:effectLst/>
                        </a:rPr>
                        <a:t> in 2019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No. of children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% of total(down)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No. of children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of total(down)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No. of children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of total(down)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No. of children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of total(down)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No. of children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of total(down)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No. of children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of total(down)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5316130"/>
                  </a:ext>
                </a:extLst>
              </a:tr>
              <a:tr h="324283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No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22.83%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32.52%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16.06%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32.65%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23.79%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26.68%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64219949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Mild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30.43%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21.14%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21.90%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23.21%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19.17%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21.92%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9741936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Moderate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41.30%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41.46%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52.55%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38.01%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51.50%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45.28%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223363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Severe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5.43%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4.88%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9.49%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6.12%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5.54%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6.12%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1019573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1034945"/>
                  </a:ext>
                </a:extLst>
              </a:tr>
              <a:tr h="324283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No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29.41%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28.57%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9.09%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19.72%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69183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Mild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20.59%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13.64%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14.08%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0508411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Moderate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33.33%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44.12%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-</a:t>
                      </a:r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63.64%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42.25%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0685589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Severe Anaemia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66.67%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5.88%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71.43%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13.64%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23.94%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1283423"/>
                  </a:ext>
                </a:extLst>
              </a:tr>
              <a:tr h="32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8595634"/>
                  </a:ext>
                </a:extLst>
              </a:tr>
              <a:tr h="3242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Grand 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142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100.00%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100.00%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1,248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100.00%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06" marR="7406" marT="74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239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00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265274" y="267584"/>
            <a:ext cx="10034954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5pPr>
            <a:lvl6pPr marL="495285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6pPr>
            <a:lvl7pPr marL="990570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7pPr>
            <a:lvl8pPr marL="1485854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8pPr>
            <a:lvl9pPr marL="1981139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3200" dirty="0" smtClean="0"/>
              <a:t>What worked ?</a:t>
            </a:r>
            <a:endParaRPr lang="en-IN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67563" y="1467293"/>
            <a:ext cx="108664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Circulars from NHM and ST &amp; SC Development Department to districts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Joint micro-planning for schools visits and screening by district NHM and STSC </a:t>
            </a:r>
            <a:r>
              <a:rPr lang="en-IN" sz="2400" dirty="0" err="1" smtClean="0"/>
              <a:t>dept</a:t>
            </a:r>
            <a:r>
              <a:rPr lang="en-IN" sz="2400" dirty="0" smtClean="0"/>
              <a:t> team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Attention of the District Collector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smtClean="0"/>
              <a:t>District NHM teams initiative to </a:t>
            </a:r>
            <a:r>
              <a:rPr lang="en-US" sz="2400" dirty="0" err="1" smtClean="0"/>
              <a:t>mobilise</a:t>
            </a:r>
            <a:r>
              <a:rPr lang="en-US" sz="2400" dirty="0" smtClean="0"/>
              <a:t> IFA for treatment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smtClean="0"/>
              <a:t>School administration/teachers/DPOs donating blood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smtClean="0"/>
              <a:t>Follow up by </a:t>
            </a:r>
            <a:r>
              <a:rPr lang="en-US" sz="2400" dirty="0" err="1" smtClean="0"/>
              <a:t>Dist</a:t>
            </a:r>
            <a:r>
              <a:rPr lang="en-US" sz="2400" dirty="0" smtClean="0"/>
              <a:t> Project Officers of Life Skills Education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IN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8678" y="0"/>
            <a:ext cx="782914" cy="83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21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265274" y="267584"/>
            <a:ext cx="10034954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Gill Sans MT"/>
              </a:defRPr>
            </a:lvl5pPr>
            <a:lvl6pPr marL="495285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6pPr>
            <a:lvl7pPr marL="990570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7pPr>
            <a:lvl8pPr marL="1485854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8pPr>
            <a:lvl9pPr marL="1981139" algn="l" rtl="0" eaLnBrk="1" fontAlgn="base" hangingPunct="1">
              <a:spcBef>
                <a:spcPct val="0"/>
              </a:spcBef>
              <a:spcAft>
                <a:spcPct val="0"/>
              </a:spcAft>
              <a:defRPr sz="4333"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3200" dirty="0" smtClean="0"/>
              <a:t>Challenges </a:t>
            </a:r>
            <a:endParaRPr lang="en-IN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67563" y="1467293"/>
            <a:ext cx="1086647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At the District level - availability of IFA tablet for therapeutic doses (indenting and supply)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Treatment of students with severe anaemia (referral, blood transfusion, follow up and retesting)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Supply of IFA tablets by CCRCs (Education Department) </a:t>
            </a:r>
            <a:r>
              <a:rPr lang="en-IN" sz="2400" dirty="0"/>
              <a:t>to </a:t>
            </a:r>
            <a:r>
              <a:rPr lang="en-IN" sz="2400" dirty="0" smtClean="0"/>
              <a:t>ST SC development schools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Follow up of anaemic students by RBSK teams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IN" sz="2400" dirty="0" smtClean="0"/>
              <a:t>Further investigation of students who have not improved  </a:t>
            </a:r>
            <a:r>
              <a:rPr lang="en-IN" sz="2400" dirty="0" err="1" smtClean="0"/>
              <a:t>eg</a:t>
            </a:r>
            <a:r>
              <a:rPr lang="en-IN" sz="2400" dirty="0" smtClean="0"/>
              <a:t>: Sickle Cell Anaemia, recurrent malaria or other causes</a:t>
            </a:r>
            <a:endParaRPr lang="en-IN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2425" y="96253"/>
            <a:ext cx="782914" cy="83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8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441807" y="2827873"/>
            <a:ext cx="9144000" cy="23876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2426" y="125128"/>
            <a:ext cx="782914" cy="83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04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7E6447-225B-423C-9DDF-0F9F8564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278" y="129018"/>
            <a:ext cx="10034954" cy="762000"/>
          </a:xfrm>
        </p:spPr>
        <p:txBody>
          <a:bodyPr/>
          <a:lstStyle/>
          <a:p>
            <a:r>
              <a:rPr lang="en-US" sz="2400" dirty="0"/>
              <a:t>General Information from the </a:t>
            </a:r>
            <a:r>
              <a:rPr lang="en-US" sz="2400" dirty="0" smtClean="0"/>
              <a:t>2018 </a:t>
            </a:r>
            <a:r>
              <a:rPr lang="en-US" sz="2400" dirty="0"/>
              <a:t>and 2020 </a:t>
            </a:r>
            <a:r>
              <a:rPr lang="en-US" sz="2400" dirty="0" smtClean="0"/>
              <a:t>Screening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17141" y="5929745"/>
            <a:ext cx="11474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caste and gender distribution of students remain almost unchanged with more girls than boys and predominantly tribal population </a:t>
            </a:r>
            <a:endParaRPr lang="en-IN" b="1" dirty="0" smtClean="0"/>
          </a:p>
          <a:p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928" y="1039093"/>
          <a:ext cx="11402291" cy="4738025"/>
        </p:xfrm>
        <a:graphic>
          <a:graphicData uri="http://schemas.openxmlformats.org/drawingml/2006/table">
            <a:tbl>
              <a:tblPr/>
              <a:tblGrid>
                <a:gridCol w="1262349"/>
                <a:gridCol w="1523050"/>
                <a:gridCol w="1280642"/>
                <a:gridCol w="1518476"/>
                <a:gridCol w="1518476"/>
                <a:gridCol w="1298938"/>
                <a:gridCol w="1500180"/>
                <a:gridCol w="1500180"/>
              </a:tblGrid>
              <a:tr h="337390">
                <a:tc rowSpan="2" gridSpan="2">
                  <a:txBody>
                    <a:bodyPr/>
                    <a:lstStyle/>
                    <a:p>
                      <a:pPr algn="l" rtl="0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 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Particulars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latin typeface="Gill Sans M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38463"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Girl (Frequency/%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Boy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Girl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Boy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660362"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General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No. of Students (% of Total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184 (0.21%)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163(0.19%)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347 (0.40%)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126(0.16%)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127(0.16%)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253(0.33%)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60362"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OBC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No. of Students (% of Total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910(1.06%)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684(0.80%)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1594(1.85%)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749 (0.97%)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468(0.61%)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1217 (1.57%)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60362"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SC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No. of Students (% of Total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4037(4.69%)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2434(2.83%)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6471(7.52%)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3204 (4.14%)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1773(2.29%)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4977(6.44%)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60362"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SEBC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No. of Students (% of Total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91(0.11%)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130(37.80%)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221(0.26%)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82(0.11%)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89(0.12%)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171(0.22%)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60362"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ST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No. of Students (% of Total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44885(52.17%)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32518(37.80%)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77403 (89.97%)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41863(54.14%)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28848(37.31%)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70711 (91.44%)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60362"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TOTAL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No. of Students (% of Total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50107(58.24%)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35929(41.76%)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86036(100%)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46024(59.52%)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31305(40.48%)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77329(100%)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10917380" y="4558145"/>
            <a:ext cx="831273" cy="498764"/>
          </a:xfrm>
          <a:prstGeom prst="ellips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6636327" y="4571999"/>
            <a:ext cx="831273" cy="581891"/>
          </a:xfrm>
          <a:prstGeom prst="ellips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3519055" y="5264728"/>
            <a:ext cx="914400" cy="554181"/>
          </a:xfrm>
          <a:prstGeom prst="ellips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8007927" y="5195455"/>
            <a:ext cx="803564" cy="540327"/>
          </a:xfrm>
          <a:prstGeom prst="ellips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91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442" y="169742"/>
            <a:ext cx="10034954" cy="762000"/>
          </a:xfrm>
        </p:spPr>
        <p:txBody>
          <a:bodyPr/>
          <a:lstStyle/>
          <a:p>
            <a:pPr algn="ctr"/>
            <a:r>
              <a:rPr lang="en-IN" dirty="0" smtClean="0"/>
              <a:t>District wise  Anaemia prevalence- 2020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267339" y="1163782"/>
            <a:ext cx="205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N= 72938 (2020) </a:t>
            </a:r>
            <a:endParaRPr lang="en-IN" b="1" dirty="0"/>
          </a:p>
        </p:txBody>
      </p:sp>
      <p:graphicFrame>
        <p:nvGraphicFramePr>
          <p:cNvPr id="30" name="Chart 29"/>
          <p:cNvGraphicFramePr/>
          <p:nvPr/>
        </p:nvGraphicFramePr>
        <p:xfrm>
          <a:off x="498763" y="1427018"/>
          <a:ext cx="11166763" cy="491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17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3673" y="1452248"/>
            <a:ext cx="327390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 smtClean="0"/>
              <a:t>Key Findings: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dirty="0" smtClean="0"/>
              <a:t>No variation of anaemia across caste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N" sz="2400" b="1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 smtClean="0"/>
              <a:t>Prevalence of Anaemia across Caste- 2020</a:t>
            </a:r>
            <a:endParaRPr lang="en-IN" sz="24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29491" y="1357745"/>
          <a:ext cx="8071571" cy="516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3673" y="1452248"/>
            <a:ext cx="327390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 smtClean="0"/>
              <a:t>Key Findings: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dirty="0" smtClean="0"/>
              <a:t>The prevalence of anaemia is more among upper primary standard students as compared to high school and above standard students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 smtClean="0"/>
              <a:t>Prevalence of Anaemia across Grade - 2020</a:t>
            </a:r>
            <a:endParaRPr lang="en-IN" sz="24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554182" y="1468581"/>
          <a:ext cx="7827818" cy="4959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50596" y="1452248"/>
            <a:ext cx="31269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400" b="1" dirty="0" smtClean="0"/>
              <a:t>Key Findings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2400" dirty="0" smtClean="0"/>
              <a:t>Prevalence of anaemia  among girl students is significantly more than boy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IN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2287" y="98332"/>
            <a:ext cx="10034954" cy="762000"/>
          </a:xfrm>
        </p:spPr>
        <p:txBody>
          <a:bodyPr/>
          <a:lstStyle/>
          <a:p>
            <a:r>
              <a:rPr lang="en-IN" sz="2400" dirty="0" smtClean="0"/>
              <a:t>Gender gap of anaemia- 2020</a:t>
            </a:r>
            <a:endParaRPr lang="en-IN" sz="24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484909" y="1330036"/>
          <a:ext cx="7963766" cy="516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5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7E6447-225B-423C-9DDF-0F9F8564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278" y="129018"/>
            <a:ext cx="10034954" cy="762000"/>
          </a:xfrm>
        </p:spPr>
        <p:txBody>
          <a:bodyPr/>
          <a:lstStyle/>
          <a:p>
            <a:r>
              <a:rPr lang="en-US" sz="2400" dirty="0" smtClean="0"/>
              <a:t>District-wise gender gap of anaemia-2020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5640" y="1288473"/>
          <a:ext cx="11443850" cy="439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350"/>
                <a:gridCol w="1040350"/>
                <a:gridCol w="1040350"/>
                <a:gridCol w="1040350"/>
                <a:gridCol w="1040350"/>
                <a:gridCol w="1040350"/>
                <a:gridCol w="1040350"/>
                <a:gridCol w="1040350"/>
                <a:gridCol w="1040350"/>
                <a:gridCol w="1040350"/>
                <a:gridCol w="1040350"/>
              </a:tblGrid>
              <a:tr h="44785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Type of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Anaemia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Gajapati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Kandhamal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Keonjher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Koraput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Rayagada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04516">
                <a:tc vMerge="1">
                  <a:txBody>
                    <a:bodyPr/>
                    <a:lstStyle/>
                    <a:p>
                      <a:pPr algn="ctr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Girl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Girl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Girl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Girl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Girl</a:t>
                      </a:r>
                    </a:p>
                  </a:txBody>
                  <a:tcPr marL="0" marR="0" marT="0" marB="0" anchor="b"/>
                </a:tc>
              </a:tr>
              <a:tr h="70790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Normal Anaemia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53.30%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44.40%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61.80%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52.40%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53.90%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37.70%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53.70%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43.70%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50.50%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35.30%</a:t>
                      </a:r>
                    </a:p>
                  </a:txBody>
                  <a:tcPr marL="0" marR="0" marT="0" marB="0" anchor="b"/>
                </a:tc>
              </a:tr>
              <a:tr h="70790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Mild Anaemia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22.60%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28.30%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22.60%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25.40%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25.30%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24.80%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24.40%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28.40%</a:t>
                      </a:r>
                    </a:p>
                  </a:txBody>
                  <a:tcPr marL="0" marR="0" marT="0" marB="0" anchor="b"/>
                </a:tc>
              </a:tr>
              <a:tr h="70790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Moderate Anaemia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23.70%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14.90%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31.20%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29.50%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24.60%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35.10%</a:t>
                      </a:r>
                    </a:p>
                  </a:txBody>
                  <a:tcPr marL="0" marR="0" marT="0" marB="0" anchor="b"/>
                </a:tc>
              </a:tr>
              <a:tr h="70790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Severe Anaemia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0.70%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1.10%</a:t>
                      </a:r>
                    </a:p>
                  </a:txBody>
                  <a:tcPr marL="0" marR="0" marT="0" marB="0" anchor="b"/>
                </a:tc>
              </a:tr>
              <a:tr h="707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3345" y="5902035"/>
            <a:ext cx="1138843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Key Findings: Prevalence of </a:t>
            </a:r>
            <a:r>
              <a:rPr lang="en-US" b="1" dirty="0" err="1" smtClean="0"/>
              <a:t>anaemia</a:t>
            </a:r>
            <a:r>
              <a:rPr lang="en-US" b="1" dirty="0" smtClean="0"/>
              <a:t> among Girl students have more as compare to Boy students across all the districts</a:t>
            </a:r>
            <a:endParaRPr lang="en-IN" b="1" dirty="0" smtClean="0"/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3091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552" y="361507"/>
            <a:ext cx="11116638" cy="588478"/>
          </a:xfrm>
        </p:spPr>
        <p:txBody>
          <a:bodyPr/>
          <a:lstStyle/>
          <a:p>
            <a:r>
              <a:rPr lang="en-US" sz="2800" dirty="0" smtClean="0"/>
              <a:t>Summary of </a:t>
            </a:r>
            <a:r>
              <a:rPr lang="en-US" sz="2800" dirty="0"/>
              <a:t>F</a:t>
            </a:r>
            <a:r>
              <a:rPr lang="en-US" sz="2800" dirty="0" smtClean="0"/>
              <a:t>indings – 2018 and 2020 (Overall) 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589818" y="1194008"/>
            <a:ext cx="3434372" cy="433965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N" sz="2000" b="1" dirty="0" smtClean="0"/>
              <a:t>Key Findings: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b="1" dirty="0" smtClean="0">
                <a:solidFill>
                  <a:srgbClr val="00B050"/>
                </a:solidFill>
              </a:rPr>
              <a:t>Almost109% (25 points) increase (17,067) registered in number of students with no anaemia (i.e. More than 2 times increase children with no anaemia)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dirty="0" smtClean="0"/>
              <a:t>Very minimal changes in Mild anaemia (6.59%)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dirty="0" smtClean="0"/>
              <a:t>Almost 48% (24 points) decline in moderate anaemia (19,737)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dirty="0" smtClean="0"/>
              <a:t>Severe anaemia  has reduced by 69% (2 points) (1,855)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6365" y="5551803"/>
            <a:ext cx="116778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In 2018 – </a:t>
            </a:r>
            <a:r>
              <a:rPr lang="en-IN" dirty="0" smtClean="0"/>
              <a:t>77,507 students were screened for anaemia (Total Students – 86,036)</a:t>
            </a: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In 2020 </a:t>
            </a:r>
            <a:r>
              <a:rPr lang="en-IN" dirty="0" smtClean="0"/>
              <a:t>– 72,938 students were screened for anaemia (Total Students – 77,329)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39,423 </a:t>
            </a:r>
            <a:r>
              <a:rPr lang="en-US" dirty="0"/>
              <a:t>students were </a:t>
            </a:r>
            <a:r>
              <a:rPr lang="en-US" dirty="0" smtClean="0"/>
              <a:t>retested </a:t>
            </a:r>
            <a:r>
              <a:rPr lang="en-US" dirty="0"/>
              <a:t>and whose data </a:t>
            </a:r>
            <a:r>
              <a:rPr lang="en-US" dirty="0" smtClean="0"/>
              <a:t>was </a:t>
            </a:r>
            <a:r>
              <a:rPr lang="en-US" dirty="0"/>
              <a:t>available from 2018 as well as 2020 </a:t>
            </a:r>
            <a:r>
              <a:rPr lang="en-US" dirty="0" smtClean="0"/>
              <a:t>survey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60218" y="1316181"/>
          <a:ext cx="8021782" cy="3990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783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Theme1" id="{95B66890-33B7-4870-BE68-A8F9D5FEDF13}" vid="{F7E0B170-FC05-404A-BC22-B2492EF075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22293</TotalTime>
  <Words>3859</Words>
  <Application>Microsoft Office PowerPoint</Application>
  <PresentationFormat>Custom</PresentationFormat>
  <Paragraphs>1227</Paragraphs>
  <Slides>29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Theme1</vt:lpstr>
      <vt:lpstr> Comparative Analysis of Prevalence of Anemia in Students Between 2018 &amp; 2020</vt:lpstr>
      <vt:lpstr>Talk, Test and  Treat – Team work  </vt:lpstr>
      <vt:lpstr>General Information from the 2018 and 2020 Screening</vt:lpstr>
      <vt:lpstr>District wise  Anaemia prevalence- 2020</vt:lpstr>
      <vt:lpstr>Prevalence of Anaemia across Caste- 2020</vt:lpstr>
      <vt:lpstr>Prevalence of Anaemia across Grade - 2020</vt:lpstr>
      <vt:lpstr>Gender gap of anaemia- 2020</vt:lpstr>
      <vt:lpstr>District-wise gender gap of anaemia-2020</vt:lpstr>
      <vt:lpstr>Summary of Findings – 2018 and 2020 (Overall) </vt:lpstr>
      <vt:lpstr>Slide 10</vt:lpstr>
      <vt:lpstr>District wise Prevalence of anaemia (Y/N) across the year -2018 &amp; 2020</vt:lpstr>
      <vt:lpstr>District wise comparison on reduction of  anaemia across the year -2018 &amp; 2020 </vt:lpstr>
      <vt:lpstr>Classification of schools based on prevalence of anaemia (Y/N) – district-wise and year-wise comparison</vt:lpstr>
      <vt:lpstr> Classification of schools based of “changes” in prevalence of anaemia (Y/N) – district-wise comparison</vt:lpstr>
      <vt:lpstr>Comparison of anaemia among students screened in both 2018 &amp; 2020</vt:lpstr>
      <vt:lpstr>Anaemia among students screened for the first time in 2020</vt:lpstr>
      <vt:lpstr>Comparison - All 5 districts (of 39,423 students retested)</vt:lpstr>
      <vt:lpstr>Slide 18</vt:lpstr>
      <vt:lpstr>Slide 19</vt:lpstr>
      <vt:lpstr>Slide 20</vt:lpstr>
      <vt:lpstr>Slide 21</vt:lpstr>
      <vt:lpstr>Slide 22</vt:lpstr>
      <vt:lpstr>Analysis of Treatment provided to Students identified as ‘Mild’ and ‘Moderate’ Anaemic in 2018</vt:lpstr>
      <vt:lpstr>Analysis of treatment provided in 2020 to students identified as severe Anaemia in 2018</vt:lpstr>
      <vt:lpstr>Treatment provided to Students identified as Mild and Moderate Anaemia in 2018 – Reasons for Discontinuation ( top 3 reasons)</vt:lpstr>
      <vt:lpstr>Analysis of treatment provided to Students identified with severe anaemia in 2018</vt:lpstr>
      <vt:lpstr>Slide 27</vt:lpstr>
      <vt:lpstr>Slide 28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Nanda</dc:creator>
  <cp:lastModifiedBy>Anu</cp:lastModifiedBy>
  <cp:revision>574</cp:revision>
  <dcterms:created xsi:type="dcterms:W3CDTF">2020-03-13T20:45:18Z</dcterms:created>
  <dcterms:modified xsi:type="dcterms:W3CDTF">2020-11-26T12:24:58Z</dcterms:modified>
</cp:coreProperties>
</file>